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  <p:sldMasterId id="2147483674" r:id="rId5"/>
  </p:sldMasterIdLst>
  <p:notesMasterIdLst>
    <p:notesMasterId r:id="rId10"/>
  </p:notesMasterIdLst>
  <p:sldIdLst>
    <p:sldId id="256" r:id="rId6"/>
    <p:sldId id="335" r:id="rId7"/>
    <p:sldId id="333" r:id="rId8"/>
    <p:sldId id="336" r:id="rId9"/>
  </p:sldIdLst>
  <p:sldSz cx="9144000" cy="6858000" type="screen4x3"/>
  <p:notesSz cx="6858000" cy="9144000"/>
  <p:defaultTextStyle>
    <a:defPPr>
      <a:defRPr lang="it-IT" alt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os Loutas" initials="NL" lastIdx="14" clrIdx="0"/>
  <p:cmAuthor id="2" name="Christophe Bahim" initials="CB" lastIdx="5" clrIdx="1"/>
  <p:cmAuthor id="3" name="Wyns Brecht" initials="WB" lastIdx="31" clrIdx="2">
    <p:extLst>
      <p:ext uri="{19B8F6BF-5375-455C-9EA6-DF929625EA0E}">
        <p15:presenceInfo xmlns:p15="http://schemas.microsoft.com/office/powerpoint/2012/main" userId="Wyns Brech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E2F0D9"/>
    <a:srgbClr val="C5E0B4"/>
    <a:srgbClr val="A9D18E"/>
    <a:srgbClr val="6AA84F"/>
    <a:srgbClr val="548235"/>
    <a:srgbClr val="ED7D31"/>
    <a:srgbClr val="70AD47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98" autoAdjust="0"/>
  </p:normalViewPr>
  <p:slideViewPr>
    <p:cSldViewPr snapToGrid="0" snapToObjects="1">
      <p:cViewPr varScale="1">
        <p:scale>
          <a:sx n="51" d="100"/>
          <a:sy n="51" d="100"/>
        </p:scale>
        <p:origin x="184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it-IT" alt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457AEF2E-12DA-2D43-9954-979BBC0C2216}" type="datetimeFigureOut">
              <a:rPr lang="it-IT" altLang="it-IT" smtClean="0"/>
              <a:t>18/09/2019</a:t>
            </a:fld>
            <a:endParaRPr lang="it-IT" alt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it-IT" alt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it-IT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5D61F7FF-738E-274D-B650-E266A7AE2C56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3395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1F7FF-738E-274D-B650-E266A7AE2C56}" type="slidenum">
              <a:rPr lang="it-IT" altLang="it-IT" smtClean="0"/>
              <a:t>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80695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1F7FF-738E-274D-B650-E266A7AE2C56}" type="slidenum">
              <a:rPr lang="it-IT" altLang="it-IT" smtClean="0"/>
              <a:t>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70589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1F7FF-738E-274D-B650-E266A7AE2C56}" type="slidenum">
              <a:rPr lang="it-IT" altLang="it-IT" smtClean="0"/>
              <a:t>4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77120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91900"/>
            <a:ext cx="7772400" cy="2387600"/>
          </a:xfrm>
        </p:spPr>
        <p:txBody>
          <a:bodyPr numCol="1" anchor="b">
            <a:normAutofit/>
          </a:bodyPr>
          <a:lstStyle>
            <a:lvl1pPr algn="ctr"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698124"/>
            <a:ext cx="6858000" cy="1537138"/>
          </a:xfrm>
        </p:spPr>
        <p:txBody>
          <a:bodyPr numCol="1"/>
          <a:lstStyle>
            <a:lvl1pPr marL="0" indent="0" algn="ctr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en-GB" altLang="en-GB" dirty="0"/>
              <a:t>2019-04-03</a:t>
            </a:r>
          </a:p>
          <a:p>
            <a:endParaRPr lang="it-IT" alt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7033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7070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21049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6185D11-3410-420F-ACF9-CFEAA9FA4D9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3FFC4A-3477-4454-AEF2-B1323027B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2999" cy="6870829"/>
          </a:xfrm>
          <a:prstGeom prst="rect">
            <a:avLst/>
          </a:prstGeom>
        </p:spPr>
      </p:pic>
      <p:sp>
        <p:nvSpPr>
          <p:cNvPr id="5" name="Rectangle 74"/>
          <p:cNvSpPr>
            <a:spLocks noChangeArrowheads="1"/>
          </p:cNvSpPr>
          <p:nvPr/>
        </p:nvSpPr>
        <p:spPr>
          <a:xfrm>
            <a:off x="5241930" y="-238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>
            <a:spAutoFit/>
          </a:bodyPr>
          <a:lstStyle/>
          <a:p>
            <a:pPr>
              <a:defRPr/>
            </a:pPr>
            <a:endParaRPr lang="en-GB" altLang="en-GB" sz="1800" dirty="0">
              <a:latin typeface="Trebuchet MS" panose="020B0603020202020204" pitchFamily="34" charset="0"/>
            </a:endParaRPr>
          </a:p>
        </p:txBody>
      </p:sp>
      <p:sp>
        <p:nvSpPr>
          <p:cNvPr id="8259" name="Rectangle 6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20000" y="2959057"/>
            <a:ext cx="7704000" cy="4616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numCol="1" anchor="b" anchorCtr="0">
            <a:spAutoFit/>
          </a:bodyPr>
          <a:lstStyle>
            <a:lvl1pPr algn="l">
              <a:lnSpc>
                <a:spcPct val="100000"/>
              </a:lnSpc>
              <a:defRPr sz="3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altLang="en-GB" noProof="1"/>
              <a:t>KLIK OM STIJL TE BEWERKEN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20000" y="3458753"/>
            <a:ext cx="7704000" cy="1207235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72000" numCol="1">
            <a:spAutoFit/>
          </a:bodyPr>
          <a:lstStyle>
            <a:lvl1pPr algn="l"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2pPr>
            <a:lvl3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3pPr>
            <a:lvl4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4pPr>
            <a:lvl5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12" name="Rectangle 74">
            <a:extLst>
              <a:ext uri="{FF2B5EF4-FFF2-40B4-BE49-F238E27FC236}">
                <a16:creationId xmlns:a16="http://schemas.microsoft.com/office/drawing/2014/main" id="{F9660C1D-620C-4ECF-BE8E-AE577088C158}"/>
              </a:ext>
            </a:extLst>
          </p:cNvPr>
          <p:cNvSpPr>
            <a:spLocks noChangeArrowheads="1"/>
          </p:cNvSpPr>
          <p:nvPr userDrawn="1"/>
        </p:nvSpPr>
        <p:spPr>
          <a:xfrm>
            <a:off x="5241930" y="-238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>
            <a:spAutoFit/>
          </a:bodyPr>
          <a:lstStyle/>
          <a:p>
            <a:pPr>
              <a:defRPr/>
            </a:pPr>
            <a:endParaRPr lang="en-GB" altLang="en-GB" sz="1800" dirty="0">
              <a:latin typeface="Trebuchet MS" panose="020B0603020202020204" pitchFamily="34" charset="0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E67375B-321C-408B-AF07-DB663369BF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5181600"/>
            <a:ext cx="7719150" cy="1149527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72000" numCol="1">
            <a:spAutoFit/>
          </a:bodyPr>
          <a:lstStyle>
            <a:lvl1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1pPr>
            <a:lvl2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2pPr>
            <a:lvl3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3pPr>
            <a:lvl4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34745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336323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>
              <a:defRPr sz="2100" cap="all" baseline="0">
                <a:solidFill>
                  <a:srgbClr val="FFD479"/>
                </a:solidFill>
                <a:latin typeface="+mj-lt"/>
              </a:defRPr>
            </a:lvl1pPr>
          </a:lstStyle>
          <a:p>
            <a:r>
              <a:rPr lang="en-GB" altLang="en-GB" noProof="1"/>
              <a:t>KLIK OM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066801"/>
            <a:ext cx="8064000" cy="5095874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+mj-lt"/>
              </a:defRPr>
            </a:lvl1pPr>
            <a:lvl2pPr>
              <a:buClr>
                <a:schemeClr val="accent5"/>
              </a:buClr>
              <a:defRPr sz="1350" b="0">
                <a:solidFill>
                  <a:schemeClr val="accent5"/>
                </a:solidFill>
                <a:latin typeface="+mj-lt"/>
              </a:defRPr>
            </a:lvl2pPr>
            <a:lvl3pPr>
              <a:buClr>
                <a:schemeClr val="accent5"/>
              </a:buClr>
              <a:defRPr b="0">
                <a:solidFill>
                  <a:schemeClr val="accent5"/>
                </a:solidFill>
                <a:latin typeface="+mj-lt"/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  <a:latin typeface="+mj-lt"/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  <a:latin typeface="+mj-lt"/>
              </a:defRPr>
            </a:lvl5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481732" y="6468035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 rtlCol="0">
            <a:noAutofit/>
          </a:bodyPr>
          <a:lstStyle/>
          <a:p>
            <a:endParaRPr lang="en-US" sz="1350" kern="0" dirty="0">
              <a:solidFill>
                <a:schemeClr val="accent5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02037" y="6447295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 rtlCol="0">
            <a:noAutofit/>
          </a:bodyPr>
          <a:lstStyle/>
          <a:p>
            <a:endParaRPr lang="en-US" sz="1350" kern="0" dirty="0">
              <a:solidFill>
                <a:schemeClr val="accent5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457201" y="6304352"/>
            <a:ext cx="1030637" cy="401248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99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140608"/>
            <a:ext cx="9144000" cy="1955392"/>
          </a:xfrm>
          <a:prstGeom prst="rect">
            <a:avLst/>
          </a:prstGeom>
          <a:solidFill>
            <a:schemeClr val="tx2"/>
          </a:solidFill>
        </p:spPr>
        <p:txBody>
          <a:bodyPr lIns="540000" tIns="360000" rIns="540000" bIns="360000" numCol="1">
            <a:noAutofit/>
          </a:bodyPr>
          <a:lstStyle>
            <a:lvl1pPr algn="l">
              <a:defRPr sz="21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altLang="en-GB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524000"/>
            <a:ext cx="9144000" cy="2628000"/>
          </a:xfrm>
          <a:prstGeom prst="rect">
            <a:avLst/>
          </a:prstGeom>
          <a:noFill/>
        </p:spPr>
        <p:txBody>
          <a:bodyPr lIns="540000" tIns="270000" rIns="540000" bIns="270000" numCol="1" anchor="b"/>
          <a:lstStyle>
            <a:lvl1pPr marL="0" indent="0">
              <a:buNone/>
              <a:defRPr sz="1350">
                <a:solidFill>
                  <a:schemeClr val="accent5"/>
                </a:solidFill>
                <a:latin typeface="+mj-lt"/>
              </a:defRPr>
            </a:lvl1pPr>
            <a:lvl2pPr marL="342884" indent="0">
              <a:buNone/>
              <a:defRPr sz="1350"/>
            </a:lvl2pPr>
            <a:lvl3pPr marL="685766" indent="0">
              <a:buNone/>
              <a:defRPr sz="1200"/>
            </a:lvl3pPr>
            <a:lvl4pPr marL="1028649" indent="0">
              <a:buNone/>
              <a:defRPr sz="1050"/>
            </a:lvl4pPr>
            <a:lvl5pPr marL="1371532" indent="0">
              <a:buNone/>
              <a:defRPr sz="1050"/>
            </a:lvl5pPr>
            <a:lvl6pPr marL="1714415" indent="0">
              <a:buNone/>
              <a:defRPr sz="1050"/>
            </a:lvl6pPr>
            <a:lvl7pPr marL="2057297" indent="0">
              <a:buNone/>
              <a:defRPr sz="1050"/>
            </a:lvl7pPr>
            <a:lvl8pPr marL="2400180" indent="0">
              <a:buNone/>
              <a:defRPr sz="1050"/>
            </a:lvl8pPr>
            <a:lvl9pPr marL="2743064" indent="0">
              <a:buNone/>
              <a:defRPr sz="105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457201" y="6304352"/>
            <a:ext cx="1030637" cy="401248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42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066800"/>
            <a:ext cx="3955800" cy="509055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066800"/>
            <a:ext cx="3960812" cy="509055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NL" altLang="nl-NL" noProof="0" dirty="0"/>
              <a:t>Tekststijl van het model bewerken</a:t>
            </a:r>
          </a:p>
          <a:p>
            <a:pPr lvl="1"/>
            <a:r>
              <a:rPr lang="nl-NL" altLang="nl-NL" noProof="0" dirty="0"/>
              <a:t>Tweede niveau</a:t>
            </a:r>
          </a:p>
          <a:p>
            <a:pPr lvl="2"/>
            <a:r>
              <a:rPr lang="nl-NL" altLang="nl-NL" noProof="0" dirty="0"/>
              <a:t>Derde niveau</a:t>
            </a:r>
          </a:p>
          <a:p>
            <a:pPr lvl="3"/>
            <a:r>
              <a:rPr lang="nl-NL" altLang="nl-NL" noProof="0" dirty="0"/>
              <a:t>Vierde niveau</a:t>
            </a:r>
          </a:p>
          <a:p>
            <a:pPr lvl="4"/>
            <a:r>
              <a:rPr lang="nl-NL" altLang="nl-NL" noProof="0" dirty="0"/>
              <a:t>Vijfde niveau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F20332-4B4A-4B37-9E38-193E0A345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36323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>
              <a:defRPr sz="2100" cap="all" baseline="0">
                <a:solidFill>
                  <a:srgbClr val="FFD479"/>
                </a:solidFill>
                <a:latin typeface="+mj-lt"/>
              </a:defRPr>
            </a:lvl1pPr>
          </a:lstStyle>
          <a:p>
            <a:r>
              <a:rPr lang="en-GB" altLang="en-GB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1588287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065600"/>
            <a:ext cx="3955800" cy="315912"/>
          </a:xfrm>
          <a:prstGeom prst="rect">
            <a:avLst/>
          </a:prstGeom>
        </p:spPr>
        <p:txBody>
          <a:bodyPr lIns="0" tIns="0" rIns="0" bIns="0" numCol="1" anchor="b"/>
          <a:lstStyle>
            <a:lvl1pPr marL="0" indent="0">
              <a:buNone/>
              <a:defRPr sz="1500" b="1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1600200"/>
            <a:ext cx="3955800" cy="457200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35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430" y="1065600"/>
            <a:ext cx="3915175" cy="315912"/>
          </a:xfrm>
          <a:prstGeom prst="rect">
            <a:avLst/>
          </a:prstGeom>
        </p:spPr>
        <p:txBody>
          <a:bodyPr lIns="0" tIns="0" rIns="0" bIns="0" numCol="1" anchor="b"/>
          <a:lstStyle>
            <a:lvl1pPr marL="0" indent="0">
              <a:buNone/>
              <a:defRPr sz="1500" b="1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430" y="1600200"/>
            <a:ext cx="3915175" cy="457200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35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B593AA-B6CE-4CF9-B479-B58186FE8BEF}"/>
              </a:ext>
            </a:extLst>
          </p:cNvPr>
          <p:cNvSpPr txBox="1">
            <a:spLocks/>
          </p:cNvSpPr>
          <p:nvPr userDrawn="1"/>
        </p:nvSpPr>
        <p:spPr>
          <a:xfrm>
            <a:off x="540000" y="336322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9pPr>
          </a:lstStyle>
          <a:p>
            <a:r>
              <a:rPr lang="en-GB" altLang="en-GB" sz="2100" kern="0" noProof="1">
                <a:solidFill>
                  <a:srgbClr val="FFD479"/>
                </a:solidFill>
              </a:rPr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30855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190717" y="6479853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 rtlCol="0">
            <a:noAutofit/>
          </a:bodyPr>
          <a:lstStyle/>
          <a:p>
            <a:endParaRPr lang="en-US" sz="1350" kern="0" dirty="0">
              <a:solidFill>
                <a:schemeClr val="accent5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70464" y="6461179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 rtlCol="0">
            <a:noAutofit/>
          </a:bodyPr>
          <a:lstStyle/>
          <a:p>
            <a:endParaRPr lang="en-US" sz="1350" kern="0" dirty="0">
              <a:solidFill>
                <a:schemeClr val="accent5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62700" y="5994331"/>
            <a:ext cx="685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 rtlCol="0">
            <a:noAutofit/>
          </a:bodyPr>
          <a:lstStyle/>
          <a:p>
            <a:endParaRPr lang="en-US" sz="1350" kern="0" dirty="0">
              <a:solidFill>
                <a:schemeClr val="accent5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5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2" y="1080000"/>
            <a:ext cx="3008313" cy="818400"/>
          </a:xfrm>
          <a:prstGeom prst="rect">
            <a:avLst/>
          </a:prstGeom>
        </p:spPr>
        <p:txBody>
          <a:bodyPr lIns="0" tIns="0" rIns="0" bIns="0" numCol="1"/>
          <a:lstStyle>
            <a:lvl1pPr algn="l">
              <a:defRPr sz="1500" b="1" cap="all" baseline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GB" altLang="en-GB" noProof="1"/>
              <a:t>Klik om stijl te bewerken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1080000"/>
            <a:ext cx="4876800" cy="478080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65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65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2" y="1966800"/>
            <a:ext cx="3008313" cy="3880800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None/>
              <a:defRPr sz="105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E59384-45F8-4925-A913-91190E2C5924}"/>
              </a:ext>
            </a:extLst>
          </p:cNvPr>
          <p:cNvSpPr txBox="1">
            <a:spLocks/>
          </p:cNvSpPr>
          <p:nvPr userDrawn="1"/>
        </p:nvSpPr>
        <p:spPr>
          <a:xfrm>
            <a:off x="540000" y="336322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9pPr>
          </a:lstStyle>
          <a:p>
            <a:r>
              <a:rPr lang="en-GB" altLang="en-GB" sz="2100" kern="0" noProof="1">
                <a:solidFill>
                  <a:srgbClr val="FFD479"/>
                </a:solidFill>
              </a:rPr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586722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280862"/>
            <a:ext cx="5486400" cy="338138"/>
          </a:xfrm>
          <a:prstGeom prst="rect">
            <a:avLst/>
          </a:prstGeom>
        </p:spPr>
        <p:txBody>
          <a:bodyPr lIns="0" tIns="0" rIns="0" bIns="0" numCol="1" anchor="b"/>
          <a:lstStyle>
            <a:lvl1pPr algn="l">
              <a:defRPr sz="1350" b="1" cap="none" baseline="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GB" altLang="en-GB" noProof="1"/>
              <a:t>Klik om stijl te bewerken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80000"/>
            <a:ext cx="5486400" cy="4114800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None/>
              <a:defRPr sz="195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r>
              <a:rPr lang="en-GB" altLang="en-GB" noProof="1"/>
              <a:t>Klik op het pictogram als u een afbeelding wilt toevoegen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28538"/>
            <a:ext cx="5486400" cy="271462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None/>
              <a:defRPr sz="975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92600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 dirty="0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0387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507864"/>
            <a:ext cx="9144000" cy="276997"/>
          </a:xfrm>
          <a:prstGeom prst="rect">
            <a:avLst/>
          </a:prstGeom>
          <a:solidFill>
            <a:srgbClr val="094072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800" rtl="0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0" b="0" i="0" u="none" strike="noStrike" cap="none" spc="0" normalizeH="0" baseline="0">
              <a:ln>
                <a:noFill/>
              </a:ln>
              <a:solidFill>
                <a:srgbClr val="0051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Screenshot 2017-01-29 15.56.38.png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763201" y="2626250"/>
            <a:ext cx="7704001" cy="1368002"/>
          </a:xfrm>
          <a:prstGeom prst="rect">
            <a:avLst/>
          </a:prstGeom>
        </p:spPr>
        <p:txBody>
          <a:bodyPr numCol="1">
            <a:noAutofit/>
          </a:bodyPr>
          <a:lstStyle>
            <a:lvl1pPr algn="l">
              <a:lnSpc>
                <a:spcPts val="2625"/>
              </a:lnSpc>
              <a:defRPr sz="1875" b="1" cap="all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75" b="1" cap="all" dirty="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3" name="Picture 2" descr="GOFAIR_logo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47" y="491396"/>
            <a:ext cx="4289261" cy="12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63534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6185D11-3410-420F-ACF9-CFEAA9FA4D9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3FFC4A-3477-4454-AEF2-B1323027B5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2999" cy="6870829"/>
          </a:xfrm>
          <a:prstGeom prst="rect">
            <a:avLst/>
          </a:prstGeom>
        </p:spPr>
      </p:pic>
      <p:sp>
        <p:nvSpPr>
          <p:cNvPr id="5" name="Rectangle 74"/>
          <p:cNvSpPr>
            <a:spLocks noChangeArrowheads="1"/>
          </p:cNvSpPr>
          <p:nvPr/>
        </p:nvSpPr>
        <p:spPr>
          <a:xfrm>
            <a:off x="5241930" y="-238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>
            <a:spAutoFit/>
          </a:bodyPr>
          <a:lstStyle/>
          <a:p>
            <a:pPr>
              <a:defRPr/>
            </a:pPr>
            <a:endParaRPr lang="en-GB" altLang="en-GB" sz="1800" dirty="0">
              <a:latin typeface="Trebuchet MS" panose="020B0603020202020204" pitchFamily="34" charset="0"/>
            </a:endParaRPr>
          </a:p>
        </p:txBody>
      </p:sp>
      <p:sp>
        <p:nvSpPr>
          <p:cNvPr id="8259" name="Rectangle 67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720000" y="2959057"/>
            <a:ext cx="7704000" cy="46166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numCol="1" anchor="b" anchorCtr="0">
            <a:spAutoFit/>
          </a:bodyPr>
          <a:lstStyle>
            <a:lvl1pPr algn="l">
              <a:lnSpc>
                <a:spcPct val="100000"/>
              </a:lnSpc>
              <a:defRPr sz="3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altLang="en-GB" noProof="1"/>
              <a:t>KLIK OM STIJL TE BEWERKEN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20000" y="3458753"/>
            <a:ext cx="7704000" cy="1207235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72000" numCol="1">
            <a:spAutoFit/>
          </a:bodyPr>
          <a:lstStyle>
            <a:lvl1pPr algn="l">
              <a:buNone/>
              <a:defRPr sz="1500" baseline="0">
                <a:solidFill>
                  <a:schemeClr val="bg1"/>
                </a:solidFill>
                <a:latin typeface="+mj-lt"/>
              </a:defRPr>
            </a:lvl1pPr>
            <a:lvl2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2pPr>
            <a:lvl3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3pPr>
            <a:lvl4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4pPr>
            <a:lvl5pPr algn="l">
              <a:buNone/>
              <a:defRPr sz="1125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12" name="Rectangle 74">
            <a:extLst>
              <a:ext uri="{FF2B5EF4-FFF2-40B4-BE49-F238E27FC236}">
                <a16:creationId xmlns:a16="http://schemas.microsoft.com/office/drawing/2014/main" id="{F9660C1D-620C-4ECF-BE8E-AE577088C158}"/>
              </a:ext>
            </a:extLst>
          </p:cNvPr>
          <p:cNvSpPr>
            <a:spLocks noChangeArrowheads="1"/>
          </p:cNvSpPr>
          <p:nvPr userDrawn="1"/>
        </p:nvSpPr>
        <p:spPr>
          <a:xfrm>
            <a:off x="5241930" y="-23813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numCol="1">
            <a:spAutoFit/>
          </a:bodyPr>
          <a:lstStyle/>
          <a:p>
            <a:pPr>
              <a:defRPr/>
            </a:pPr>
            <a:endParaRPr lang="en-GB" altLang="en-GB" sz="1800" dirty="0">
              <a:latin typeface="Trebuchet MS" panose="020B0603020202020204" pitchFamily="34" charset="0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E67375B-321C-408B-AF07-DB663369BF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850" y="5181600"/>
            <a:ext cx="7719150" cy="1149527"/>
          </a:xfrm>
          <a:prstGeom prst="rect">
            <a:avLst/>
          </a:prstGeom>
          <a:noFill/>
          <a:ln>
            <a:noFill/>
          </a:ln>
        </p:spPr>
        <p:txBody>
          <a:bodyPr wrap="square" lIns="0" tIns="72000" rIns="0" bIns="72000" numCol="1">
            <a:spAutoFit/>
          </a:bodyPr>
          <a:lstStyle>
            <a:lvl1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1pPr>
            <a:lvl2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2pPr>
            <a:lvl3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3pPr>
            <a:lvl4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4pPr>
            <a:lvl5pPr algn="r">
              <a:buNone/>
              <a:defRPr sz="1125" baseline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3411578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1" y="1066800"/>
            <a:ext cx="3955800" cy="509055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066800"/>
            <a:ext cx="3960812" cy="509055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35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nl-NL" altLang="nl-NL" noProof="0" dirty="0"/>
              <a:t>Tekststijl van het model bewerken</a:t>
            </a:r>
          </a:p>
          <a:p>
            <a:pPr lvl="1"/>
            <a:r>
              <a:rPr lang="nl-NL" altLang="nl-NL" noProof="0" dirty="0"/>
              <a:t>Tweede niveau</a:t>
            </a:r>
          </a:p>
          <a:p>
            <a:pPr lvl="2"/>
            <a:r>
              <a:rPr lang="nl-NL" altLang="nl-NL" noProof="0" dirty="0"/>
              <a:t>Derde niveau</a:t>
            </a:r>
          </a:p>
          <a:p>
            <a:pPr lvl="3"/>
            <a:r>
              <a:rPr lang="nl-NL" altLang="nl-NL" noProof="0" dirty="0"/>
              <a:t>Vierde niveau</a:t>
            </a:r>
          </a:p>
          <a:p>
            <a:pPr lvl="4"/>
            <a:r>
              <a:rPr lang="nl-NL" altLang="nl-NL" noProof="0" dirty="0"/>
              <a:t>Vijfde niveau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F20332-4B4A-4B37-9E38-193E0A3451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336323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>
              <a:defRPr sz="2100" cap="all" baseline="0">
                <a:solidFill>
                  <a:srgbClr val="FFD479"/>
                </a:solidFill>
                <a:latin typeface="+mj-lt"/>
              </a:defRPr>
            </a:lvl1pPr>
          </a:lstStyle>
          <a:p>
            <a:r>
              <a:rPr lang="en-GB" altLang="en-GB" noProof="1"/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1285966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065600"/>
            <a:ext cx="3955800" cy="315912"/>
          </a:xfrm>
          <a:prstGeom prst="rect">
            <a:avLst/>
          </a:prstGeom>
        </p:spPr>
        <p:txBody>
          <a:bodyPr lIns="0" tIns="0" rIns="0" bIns="0" numCol="1" anchor="b"/>
          <a:lstStyle>
            <a:lvl1pPr marL="0" indent="0">
              <a:buNone/>
              <a:defRPr sz="1500" b="1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1600200"/>
            <a:ext cx="3955800" cy="457200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35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430" y="1065600"/>
            <a:ext cx="3915175" cy="315912"/>
          </a:xfrm>
          <a:prstGeom prst="rect">
            <a:avLst/>
          </a:prstGeom>
        </p:spPr>
        <p:txBody>
          <a:bodyPr lIns="0" tIns="0" rIns="0" bIns="0" numCol="1" anchor="b"/>
          <a:lstStyle>
            <a:lvl1pPr marL="0" indent="0">
              <a:buNone/>
              <a:defRPr sz="1500" b="1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430" y="1600200"/>
            <a:ext cx="3915175" cy="4572000"/>
          </a:xfrm>
          <a:prstGeom prst="rect">
            <a:avLst/>
          </a:prstGeom>
        </p:spPr>
        <p:txBody>
          <a:bodyPr lIns="0" tIns="0" rIns="0" bIns="0" numCol="1"/>
          <a:lstStyle>
            <a:lvl1pPr>
              <a:buClr>
                <a:schemeClr val="accent5"/>
              </a:buClr>
              <a:defRPr sz="1500">
                <a:solidFill>
                  <a:schemeClr val="accent5"/>
                </a:solidFill>
                <a:latin typeface="Trebuchet MS" panose="020B0603020202020204" pitchFamily="34" charset="0"/>
              </a:defRPr>
            </a:lvl1pPr>
            <a:lvl2pPr>
              <a:buClr>
                <a:schemeClr val="accent5"/>
              </a:buClr>
              <a:defRPr sz="1500" b="0">
                <a:solidFill>
                  <a:schemeClr val="accent5"/>
                </a:solidFill>
                <a:latin typeface="Trebuchet MS" panose="020B0603020202020204" pitchFamily="34" charset="0"/>
              </a:defRPr>
            </a:lvl2pPr>
            <a:lvl3pPr>
              <a:buClr>
                <a:schemeClr val="accent5"/>
              </a:buClr>
              <a:defRPr sz="1350" b="0">
                <a:solidFill>
                  <a:schemeClr val="accent5"/>
                </a:solidFill>
                <a:latin typeface="Trebuchet MS" panose="020B0603020202020204" pitchFamily="34" charset="0"/>
              </a:defRPr>
            </a:lvl3pPr>
            <a:lvl4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4pPr>
            <a:lvl5pPr>
              <a:buClr>
                <a:schemeClr val="accent5"/>
              </a:buClr>
              <a:defRPr sz="1200">
                <a:solidFill>
                  <a:schemeClr val="accent5"/>
                </a:solidFill>
                <a:latin typeface="Trebuchet MS" panose="020B0603020202020204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altLang="en-GB" noProof="1"/>
              <a:t>Tekststijl van het model bewerken</a:t>
            </a:r>
          </a:p>
          <a:p>
            <a:pPr lvl="1"/>
            <a:r>
              <a:rPr lang="en-GB" altLang="en-GB" noProof="1"/>
              <a:t>Tweede niveau</a:t>
            </a:r>
          </a:p>
          <a:p>
            <a:pPr lvl="2"/>
            <a:r>
              <a:rPr lang="en-GB" altLang="en-GB" noProof="1"/>
              <a:t>Derde niveau</a:t>
            </a:r>
          </a:p>
          <a:p>
            <a:pPr lvl="3"/>
            <a:r>
              <a:rPr lang="en-GB" altLang="en-GB" noProof="1"/>
              <a:t>Vierde niveau</a:t>
            </a:r>
          </a:p>
          <a:p>
            <a:pPr lvl="4"/>
            <a:r>
              <a:rPr lang="en-GB" altLang="en-GB" noProof="1"/>
              <a:t>Vijfde niveau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B593AA-B6CE-4CF9-B479-B58186FE8BEF}"/>
              </a:ext>
            </a:extLst>
          </p:cNvPr>
          <p:cNvSpPr txBox="1">
            <a:spLocks/>
          </p:cNvSpPr>
          <p:nvPr userDrawn="1"/>
        </p:nvSpPr>
        <p:spPr>
          <a:xfrm>
            <a:off x="540000" y="336322"/>
            <a:ext cx="8064000" cy="323165"/>
          </a:xfrm>
          <a:prstGeom prst="rect">
            <a:avLst/>
          </a:prstGeom>
        </p:spPr>
        <p:txBody>
          <a:bodyPr lIns="0" tIns="0" rIns="0" bIns="0" numCol="1" anchor="b" anchorCtr="0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005A83"/>
                </a:solidFill>
                <a:latin typeface="Asap" pitchFamily="2" charset="0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rgbClr val="791F6D"/>
                </a:solidFill>
                <a:latin typeface="Trebuchet MS" pitchFamily="34" charset="0"/>
              </a:defRPr>
            </a:lvl9pPr>
          </a:lstStyle>
          <a:p>
            <a:r>
              <a:rPr lang="en-GB" altLang="en-GB" sz="2100" kern="0" noProof="1">
                <a:solidFill>
                  <a:srgbClr val="FFD479"/>
                </a:solidFill>
              </a:rPr>
              <a:t>KLIK OM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31992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507864"/>
            <a:ext cx="9144000" cy="276997"/>
          </a:xfrm>
          <a:prstGeom prst="rect">
            <a:avLst/>
          </a:prstGeom>
          <a:solidFill>
            <a:srgbClr val="094072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marL="0" marR="0" indent="0" algn="l" defTabSz="685800" rtl="0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350" b="0" i="0" u="none" strike="noStrike" cap="none" spc="0" normalizeH="0" baseline="0">
              <a:ln>
                <a:noFill/>
              </a:ln>
              <a:solidFill>
                <a:srgbClr val="0051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Screenshot 2017-01-29 15.56.38.png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763201" y="2626250"/>
            <a:ext cx="7704001" cy="1368002"/>
          </a:xfrm>
          <a:prstGeom prst="rect">
            <a:avLst/>
          </a:prstGeom>
        </p:spPr>
        <p:txBody>
          <a:bodyPr numCol="1">
            <a:noAutofit/>
          </a:bodyPr>
          <a:lstStyle>
            <a:lvl1pPr algn="l">
              <a:lnSpc>
                <a:spcPts val="2625"/>
              </a:lnSpc>
              <a:defRPr sz="1875" b="1" cap="all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75" b="1" cap="all" dirty="0">
                <a:solidFill>
                  <a:srgbClr val="FFFFFF"/>
                </a:solidFill>
              </a:rPr>
              <a:t>Title Text</a:t>
            </a:r>
          </a:p>
        </p:txBody>
      </p:sp>
      <p:pic>
        <p:nvPicPr>
          <p:cNvPr id="3" name="Picture 2" descr="GOFAIR_logo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47" y="491396"/>
            <a:ext cx="4289261" cy="12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738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8"/>
          <p:cNvSpPr>
            <a:spLocks noGrp="1"/>
          </p:cNvSpPr>
          <p:nvPr>
            <p:ph type="title"/>
          </p:nvPr>
        </p:nvSpPr>
        <p:spPr>
          <a:xfrm>
            <a:off x="152865" y="292900"/>
            <a:ext cx="8854438" cy="733854"/>
          </a:xfrm>
          <a:prstGeom prst="rect">
            <a:avLst/>
          </a:prstGeom>
        </p:spPr>
        <p:txBody>
          <a:bodyPr lIns="0" tIns="0" rIns="0" bIns="0" numCol="1" anchor="t">
            <a:noAutofit/>
          </a:bodyPr>
          <a:lstStyle>
            <a:lvl1pPr algn="ctr">
              <a:defRPr sz="1875" b="1" cap="all">
                <a:solidFill>
                  <a:srgbClr val="52739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875" b="1" cap="all" dirty="0">
                <a:solidFill>
                  <a:srgbClr val="EC008C"/>
                </a:solidFill>
              </a:rPr>
              <a:t>Title Text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865" y="6500006"/>
            <a:ext cx="775822" cy="26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1845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 dirty="0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7505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 dirty="0"/>
              <a:t>2019-04-03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02755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2104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99001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24336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32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numCol="1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/>
              <a:t>2019-02-21/22</a:t>
            </a:r>
            <a:endParaRPr lang="it-IT" alt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9220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5.tif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3076" y="0"/>
            <a:ext cx="7422274" cy="801522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it-IT" altLang="it-IT" dirty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40523"/>
            <a:ext cx="7886700" cy="508700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it-IT" altLang="it-IT" dirty="0"/>
              <a:t>Fare clic per modificare gli stili del testo dello schema</a:t>
            </a:r>
          </a:p>
          <a:p>
            <a:pPr lvl="1"/>
            <a:r>
              <a:rPr lang="it-IT" altLang="it-IT" dirty="0"/>
              <a:t>Secondo livello</a:t>
            </a:r>
          </a:p>
          <a:p>
            <a:pPr lvl="2"/>
            <a:r>
              <a:rPr lang="it-IT" altLang="it-IT" dirty="0"/>
              <a:t>Terzo livello</a:t>
            </a:r>
          </a:p>
          <a:p>
            <a:pPr lvl="3"/>
            <a:r>
              <a:rPr lang="it-IT" altLang="it-IT" dirty="0"/>
              <a:t>Quarto livello</a:t>
            </a:r>
          </a:p>
          <a:p>
            <a:pPr lvl="4"/>
            <a:r>
              <a:rPr lang="it-IT" alt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GB" altLang="en-GB" dirty="0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it-IT" altLang="it-IT"/>
              <a:t>www.rd-alliance.org -  @resdatall</a:t>
            </a:r>
            <a:endParaRPr lang="it-IT" alt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 baseline="0">
                <a:solidFill>
                  <a:schemeClr val="bg1"/>
                </a:solidFill>
              </a:defRPr>
            </a:lvl1pPr>
          </a:lstStyle>
          <a:p>
            <a:fld id="{61BA5777-89E2-0C42-9BCE-298721AA9BBD}" type="slidenum">
              <a:rPr lang="it-IT" altLang="it-IT" smtClean="0"/>
              <a:pPr/>
              <a:t>‹#›</a:t>
            </a:fld>
            <a:endParaRPr lang="it-IT" altLang="it-IT" dirty="0"/>
          </a:p>
        </p:txBody>
      </p:sp>
      <p:pic>
        <p:nvPicPr>
          <p:cNvPr id="7" name="Picture 2" descr="Creative Commons Licens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15350" y="6525521"/>
            <a:ext cx="594651" cy="20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448675" y="6688584"/>
            <a:ext cx="728001" cy="21544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ctr">
              <a:defRPr/>
            </a:pPr>
            <a:r>
              <a:rPr lang="en-GB" altLang="en-GB" sz="800" dirty="0">
                <a:solidFill>
                  <a:schemeClr val="bg2"/>
                </a:solidFill>
                <a:latin typeface="+mj-lt"/>
              </a:rPr>
              <a:t>CC BY-SA 4.0</a:t>
            </a:r>
          </a:p>
        </p:txBody>
      </p:sp>
    </p:spTree>
    <p:extLst>
      <p:ext uri="{BB962C8B-B14F-4D97-AF65-F5344CB8AC3E}">
        <p14:creationId xmlns:p14="http://schemas.microsoft.com/office/powerpoint/2010/main" val="6803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B49D5F59-B596-4FAA-BC53-A830627E398D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6324600"/>
            <a:ext cx="892806" cy="3354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A38EEB0-F421-4EB9-87A3-1156F6CC6471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9144000" cy="720000"/>
          </a:xfrm>
          <a:prstGeom prst="rect">
            <a:avLst/>
          </a:prstGeom>
          <a:solidFill>
            <a:srgbClr val="053F7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rgbClr val="000090"/>
              </a:solidFill>
              <a:effectLst/>
              <a:latin typeface="Times" pitchFamily="18" charset="0"/>
            </a:endParaRPr>
          </a:p>
        </p:txBody>
      </p:sp>
      <p:sp>
        <p:nvSpPr>
          <p:cNvPr id="8" name="Rechthoekige driehoek 7">
            <a:extLst>
              <a:ext uri="{FF2B5EF4-FFF2-40B4-BE49-F238E27FC236}">
                <a16:creationId xmlns:a16="http://schemas.microsoft.com/office/drawing/2014/main" id="{04206E53-B52D-4F65-9DDF-7169B1138D2D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498250" y="92250"/>
            <a:ext cx="738000" cy="553500"/>
          </a:xfrm>
          <a:prstGeom prst="rtTriangl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228600" y="6553201"/>
            <a:ext cx="342900" cy="16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4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1875" b="1" cap="none" baseline="0">
          <a:solidFill>
            <a:srgbClr val="005A8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rgbClr val="005A83"/>
          </a:solidFill>
          <a:latin typeface="Asap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rgbClr val="005A83"/>
          </a:solidFill>
          <a:latin typeface="Asap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rgbClr val="005A83"/>
          </a:solidFill>
          <a:latin typeface="Asap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rgbClr val="005A83"/>
          </a:solidFill>
          <a:latin typeface="Asap" pitchFamily="2" charset="0"/>
        </a:defRPr>
      </a:lvl5pPr>
      <a:lvl6pPr marL="342884" algn="l" rtl="0" eaLnBrk="1" fontAlgn="base" hangingPunct="1">
        <a:spcBef>
          <a:spcPct val="0"/>
        </a:spcBef>
        <a:spcAft>
          <a:spcPct val="0"/>
        </a:spcAft>
        <a:defRPr sz="2475">
          <a:solidFill>
            <a:srgbClr val="791F6D"/>
          </a:solidFill>
          <a:latin typeface="Trebuchet MS" pitchFamily="34" charset="0"/>
        </a:defRPr>
      </a:lvl6pPr>
      <a:lvl7pPr marL="685766" algn="l" rtl="0" eaLnBrk="1" fontAlgn="base" hangingPunct="1">
        <a:spcBef>
          <a:spcPct val="0"/>
        </a:spcBef>
        <a:spcAft>
          <a:spcPct val="0"/>
        </a:spcAft>
        <a:defRPr sz="2475">
          <a:solidFill>
            <a:srgbClr val="791F6D"/>
          </a:solidFill>
          <a:latin typeface="Trebuchet MS" pitchFamily="34" charset="0"/>
        </a:defRPr>
      </a:lvl7pPr>
      <a:lvl8pPr marL="1028649" algn="l" rtl="0" eaLnBrk="1" fontAlgn="base" hangingPunct="1">
        <a:spcBef>
          <a:spcPct val="0"/>
        </a:spcBef>
        <a:spcAft>
          <a:spcPct val="0"/>
        </a:spcAft>
        <a:defRPr sz="2475">
          <a:solidFill>
            <a:srgbClr val="791F6D"/>
          </a:solidFill>
          <a:latin typeface="Trebuchet MS" pitchFamily="34" charset="0"/>
        </a:defRPr>
      </a:lvl8pPr>
      <a:lvl9pPr marL="1371532" algn="l" rtl="0" eaLnBrk="1" fontAlgn="base" hangingPunct="1">
        <a:spcBef>
          <a:spcPct val="0"/>
        </a:spcBef>
        <a:spcAft>
          <a:spcPct val="0"/>
        </a:spcAft>
        <a:defRPr sz="2475">
          <a:solidFill>
            <a:srgbClr val="791F6D"/>
          </a:solidFill>
          <a:latin typeface="Trebuchet MS" pitchFamily="34" charset="0"/>
        </a:defRPr>
      </a:lvl9pPr>
    </p:titleStyle>
    <p:bodyStyle>
      <a:lvl1pPr marL="257162" indent="-25716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itchFamily="2" charset="2"/>
        <a:buChar char="n"/>
        <a:defRPr sz="1650" b="1">
          <a:solidFill>
            <a:srgbClr val="595959"/>
          </a:solidFill>
          <a:latin typeface="+mj-lt"/>
          <a:ea typeface="+mn-ea"/>
          <a:cs typeface="+mn-cs"/>
        </a:defRPr>
      </a:lvl1pPr>
      <a:lvl2pPr marL="557185" indent="-21430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n"/>
        <a:defRPr sz="1500" b="1">
          <a:solidFill>
            <a:srgbClr val="595959"/>
          </a:solidFill>
          <a:latin typeface="+mj-lt"/>
        </a:defRPr>
      </a:lvl2pPr>
      <a:lvl3pPr marL="857207" indent="-171442" algn="l" rtl="0" eaLnBrk="1" fontAlgn="base" hangingPunct="1">
        <a:spcBef>
          <a:spcPct val="20000"/>
        </a:spcBef>
        <a:spcAft>
          <a:spcPct val="0"/>
        </a:spcAft>
        <a:buClr>
          <a:srgbClr val="595959"/>
        </a:buClr>
        <a:buFont typeface="Wingdings" pitchFamily="2" charset="2"/>
        <a:buChar char="§"/>
        <a:defRPr b="1">
          <a:solidFill>
            <a:srgbClr val="595959"/>
          </a:solidFill>
          <a:latin typeface="+mj-lt"/>
        </a:defRPr>
      </a:lvl3pPr>
      <a:lvl4pPr marL="1200090" indent="-171442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•"/>
        <a:defRPr>
          <a:solidFill>
            <a:srgbClr val="595959"/>
          </a:solidFill>
          <a:latin typeface="+mj-lt"/>
        </a:defRPr>
      </a:lvl4pPr>
      <a:lvl5pPr marL="1542974" indent="-171442" algn="l" rtl="0" eaLnBrk="1" fontAlgn="base" hangingPunct="1">
        <a:spcBef>
          <a:spcPct val="20000"/>
        </a:spcBef>
        <a:spcAft>
          <a:spcPct val="0"/>
        </a:spcAft>
        <a:buClr>
          <a:srgbClr val="595959"/>
        </a:buClr>
        <a:buSzPct val="85000"/>
        <a:buChar char="•"/>
        <a:defRPr>
          <a:solidFill>
            <a:srgbClr val="595959"/>
          </a:solidFill>
          <a:latin typeface="+mj-lt"/>
        </a:defRPr>
      </a:lvl5pPr>
      <a:lvl6pPr marL="1885856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>
          <a:solidFill>
            <a:schemeClr val="tx1"/>
          </a:solidFill>
          <a:latin typeface="+mn-lt"/>
        </a:defRPr>
      </a:lvl6pPr>
      <a:lvl7pPr marL="2228739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>
          <a:solidFill>
            <a:schemeClr val="tx1"/>
          </a:solidFill>
          <a:latin typeface="+mn-lt"/>
        </a:defRPr>
      </a:lvl7pPr>
      <a:lvl8pPr marL="2571622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>
          <a:solidFill>
            <a:schemeClr val="tx1"/>
          </a:solidFill>
          <a:latin typeface="+mn-lt"/>
        </a:defRPr>
      </a:lvl8pPr>
      <a:lvl9pPr marL="2914505" indent="-171442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500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DA-FAIR/FAIR-data-maturity-model-WG" TargetMode="External"/><Relationship Id="rId4" Type="http://schemas.openxmlformats.org/officeDocument/2006/relationships/hyperlink" Target="https://www.rd-alliance.org/groups/fair-data-maturity-model-w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it-IT" altLang="it-IT" dirty="0"/>
              <a:t>FAIR Data Maturity Model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 numCol="1"/>
          <a:lstStyle/>
          <a:p>
            <a:endParaRPr lang="it-IT" alt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GB" altLang="en-GB" dirty="0"/>
              <a:t>2019-09-17</a:t>
            </a:r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1279D-C9B6-49AC-9DCB-55C0BEBD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1</a:t>
            </a:fld>
            <a:endParaRPr lang="it-IT" altLang="it-IT"/>
          </a:p>
        </p:txBody>
      </p:sp>
      <p:pic>
        <p:nvPicPr>
          <p:cNvPr id="1026" name="Picture 2" descr="Image result for research data alli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45" y="137181"/>
            <a:ext cx="4351110" cy="284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25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99;p80"/>
          <p:cNvSpPr/>
          <p:nvPr/>
        </p:nvSpPr>
        <p:spPr>
          <a:xfrm>
            <a:off x="0" y="1326600"/>
            <a:ext cx="9144000" cy="24699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it-IT"/>
              <a:t>www.rd-alliance.org -  @resdatall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A5777-89E2-0C42-9BCE-298721AA9BBD}" type="slidenum">
              <a:rPr lang="it-IT" altLang="it-IT" smtClean="0"/>
              <a:t>2</a:t>
            </a:fld>
            <a:endParaRPr lang="it-IT" altLang="it-IT"/>
          </a:p>
        </p:txBody>
      </p:sp>
      <p:sp>
        <p:nvSpPr>
          <p:cNvPr id="45" name="Google Shape;506;p80"/>
          <p:cNvSpPr txBox="1"/>
          <p:nvPr/>
        </p:nvSpPr>
        <p:spPr>
          <a:xfrm>
            <a:off x="5285697" y="1495250"/>
            <a:ext cx="3665095" cy="213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600" b="1" dirty="0">
                <a:solidFill>
                  <a:srgbClr val="EFEF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sz="116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1600" b="1" dirty="0">
                <a:solidFill>
                  <a:srgbClr val="EFEF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1600" b="1" dirty="0">
                <a:solidFill>
                  <a:srgbClr val="CCCC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sz="11600" b="1" dirty="0">
              <a:solidFill>
                <a:srgbClr val="CCCC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Google Shape;500;p80"/>
          <p:cNvSpPr txBox="1">
            <a:spLocks/>
          </p:cNvSpPr>
          <p:nvPr/>
        </p:nvSpPr>
        <p:spPr>
          <a:xfrm>
            <a:off x="1124901" y="1318096"/>
            <a:ext cx="6550064" cy="24699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252000" rIns="378000" bIns="91425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GB" sz="1800" dirty="0">
                <a:solidFill>
                  <a:srgbClr val="000000"/>
                </a:solidFill>
                <a:latin typeface="+mj-lt"/>
              </a:rPr>
              <a:t>The principles are </a:t>
            </a:r>
            <a:r>
              <a:rPr lang="en-GB" sz="1800" b="1" dirty="0">
                <a:solidFill>
                  <a:srgbClr val="000000"/>
                </a:solidFill>
                <a:latin typeface="+mj-lt"/>
              </a:rPr>
              <a:t>NOT </a:t>
            </a:r>
            <a:r>
              <a:rPr lang="en-GB" sz="1800" dirty="0">
                <a:solidFill>
                  <a:srgbClr val="000000"/>
                </a:solidFill>
                <a:latin typeface="+mj-lt"/>
              </a:rPr>
              <a:t>strict</a:t>
            </a:r>
          </a:p>
          <a:p>
            <a:pPr marL="457200" indent="-330200">
              <a:spcBef>
                <a:spcPts val="60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000000"/>
                </a:solidFill>
                <a:latin typeface="+mj-lt"/>
              </a:rPr>
              <a:t>Ambiguity</a:t>
            </a:r>
          </a:p>
          <a:p>
            <a:pPr marL="457200" indent="-330200"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0000"/>
                </a:solidFill>
                <a:latin typeface="+mj-lt"/>
              </a:rPr>
              <a:t>Wide range of </a:t>
            </a:r>
            <a:r>
              <a:rPr lang="en-GB" sz="1400" b="1" dirty="0">
                <a:solidFill>
                  <a:srgbClr val="000000"/>
                </a:solidFill>
                <a:latin typeface="+mj-lt"/>
              </a:rPr>
              <a:t>interpretations </a:t>
            </a:r>
            <a:r>
              <a:rPr lang="en-GB" sz="1400" dirty="0">
                <a:solidFill>
                  <a:srgbClr val="000000"/>
                </a:solidFill>
                <a:latin typeface="+mj-lt"/>
              </a:rPr>
              <a:t>of FAIRness</a:t>
            </a:r>
            <a:endParaRPr lang="en-GB" sz="1400" b="1" dirty="0">
              <a:solidFill>
                <a:srgbClr val="000000"/>
              </a:solidFill>
              <a:latin typeface="+mj-lt"/>
            </a:endParaRPr>
          </a:p>
          <a:p>
            <a:pPr marL="0" indent="0">
              <a:spcBef>
                <a:spcPts val="600"/>
              </a:spcBef>
              <a:buFontTx/>
              <a:buNone/>
            </a:pPr>
            <a:endParaRPr lang="en-GB" sz="1600" dirty="0">
              <a:latin typeface="+mj-lt"/>
            </a:endParaRP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latin typeface="+mj-lt"/>
              </a:rPr>
              <a:t>Different </a:t>
            </a:r>
            <a:r>
              <a:rPr lang="en-GB" sz="1800" b="1" dirty="0">
                <a:latin typeface="+mj-lt"/>
              </a:rPr>
              <a:t>FAIR Assessment </a:t>
            </a:r>
            <a:r>
              <a:rPr lang="en-GB" sz="1800" dirty="0">
                <a:latin typeface="+mj-lt"/>
              </a:rPr>
              <a:t>Frameworks </a:t>
            </a:r>
          </a:p>
          <a:p>
            <a:pPr marL="412750" indent="-285750">
              <a:spcBef>
                <a:spcPts val="60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Different metrics</a:t>
            </a:r>
          </a:p>
          <a:p>
            <a:pPr marL="412750" indent="-285750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No comparison of results</a:t>
            </a:r>
          </a:p>
          <a:p>
            <a:pPr marL="412750" indent="-285750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n-GB" sz="1400" dirty="0">
                <a:latin typeface="+mj-lt"/>
              </a:rPr>
              <a:t>No benchmark</a:t>
            </a:r>
            <a:endParaRPr lang="en-GB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8" name="Google Shape;503;p80"/>
          <p:cNvSpPr/>
          <p:nvPr/>
        </p:nvSpPr>
        <p:spPr>
          <a:xfrm>
            <a:off x="323623" y="2296188"/>
            <a:ext cx="504001" cy="504000"/>
          </a:xfrm>
          <a:custGeom>
            <a:avLst/>
            <a:gdLst/>
            <a:ahLst/>
            <a:cxnLst/>
            <a:rect l="l" t="t" r="r" b="b"/>
            <a:pathLst>
              <a:path w="200" h="200" extrusionOk="0">
                <a:moveTo>
                  <a:pt x="100" y="0"/>
                </a:moveTo>
                <a:cubicBezTo>
                  <a:pt x="45" y="0"/>
                  <a:pt x="0" y="44"/>
                  <a:pt x="0" y="100"/>
                </a:cubicBezTo>
                <a:cubicBezTo>
                  <a:pt x="0" y="155"/>
                  <a:pt x="45" y="200"/>
                  <a:pt x="100" y="200"/>
                </a:cubicBezTo>
                <a:cubicBezTo>
                  <a:pt x="156" y="200"/>
                  <a:pt x="200" y="155"/>
                  <a:pt x="200" y="100"/>
                </a:cubicBezTo>
                <a:cubicBezTo>
                  <a:pt x="200" y="44"/>
                  <a:pt x="156" y="0"/>
                  <a:pt x="100" y="0"/>
                </a:cubicBezTo>
                <a:close/>
                <a:moveTo>
                  <a:pt x="100" y="187"/>
                </a:moveTo>
                <a:cubicBezTo>
                  <a:pt x="52" y="187"/>
                  <a:pt x="13" y="148"/>
                  <a:pt x="13" y="100"/>
                </a:cubicBezTo>
                <a:cubicBezTo>
                  <a:pt x="13" y="51"/>
                  <a:pt x="52" y="12"/>
                  <a:pt x="100" y="12"/>
                </a:cubicBezTo>
                <a:cubicBezTo>
                  <a:pt x="149" y="12"/>
                  <a:pt x="188" y="51"/>
                  <a:pt x="188" y="100"/>
                </a:cubicBezTo>
                <a:cubicBezTo>
                  <a:pt x="188" y="148"/>
                  <a:pt x="149" y="187"/>
                  <a:pt x="100" y="187"/>
                </a:cubicBezTo>
                <a:close/>
                <a:moveTo>
                  <a:pt x="99" y="143"/>
                </a:moveTo>
                <a:cubicBezTo>
                  <a:pt x="111" y="143"/>
                  <a:pt x="111" y="143"/>
                  <a:pt x="111" y="143"/>
                </a:cubicBezTo>
                <a:cubicBezTo>
                  <a:pt x="111" y="129"/>
                  <a:pt x="111" y="129"/>
                  <a:pt x="111" y="129"/>
                </a:cubicBezTo>
                <a:cubicBezTo>
                  <a:pt x="99" y="129"/>
                  <a:pt x="99" y="129"/>
                  <a:pt x="99" y="129"/>
                </a:cubicBezTo>
                <a:lnTo>
                  <a:pt x="99" y="143"/>
                </a:lnTo>
                <a:close/>
                <a:moveTo>
                  <a:pt x="122" y="57"/>
                </a:moveTo>
                <a:cubicBezTo>
                  <a:pt x="119" y="54"/>
                  <a:pt x="116" y="53"/>
                  <a:pt x="113" y="51"/>
                </a:cubicBezTo>
                <a:cubicBezTo>
                  <a:pt x="105" y="49"/>
                  <a:pt x="95" y="49"/>
                  <a:pt x="88" y="52"/>
                </a:cubicBezTo>
                <a:cubicBezTo>
                  <a:pt x="85" y="54"/>
                  <a:pt x="81" y="56"/>
                  <a:pt x="78" y="59"/>
                </a:cubicBezTo>
                <a:cubicBezTo>
                  <a:pt x="75" y="62"/>
                  <a:pt x="73" y="65"/>
                  <a:pt x="72" y="70"/>
                </a:cubicBezTo>
                <a:cubicBezTo>
                  <a:pt x="70" y="74"/>
                  <a:pt x="70" y="78"/>
                  <a:pt x="70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2" y="79"/>
                  <a:pt x="83" y="76"/>
                  <a:pt x="84" y="74"/>
                </a:cubicBezTo>
                <a:cubicBezTo>
                  <a:pt x="84" y="71"/>
                  <a:pt x="86" y="69"/>
                  <a:pt x="87" y="68"/>
                </a:cubicBezTo>
                <a:cubicBezTo>
                  <a:pt x="89" y="66"/>
                  <a:pt x="91" y="65"/>
                  <a:pt x="93" y="64"/>
                </a:cubicBezTo>
                <a:cubicBezTo>
                  <a:pt x="97" y="62"/>
                  <a:pt x="104" y="62"/>
                  <a:pt x="109" y="63"/>
                </a:cubicBezTo>
                <a:cubicBezTo>
                  <a:pt x="111" y="64"/>
                  <a:pt x="112" y="65"/>
                  <a:pt x="114" y="66"/>
                </a:cubicBezTo>
                <a:cubicBezTo>
                  <a:pt x="115" y="67"/>
                  <a:pt x="116" y="69"/>
                  <a:pt x="117" y="71"/>
                </a:cubicBezTo>
                <a:cubicBezTo>
                  <a:pt x="118" y="72"/>
                  <a:pt x="118" y="74"/>
                  <a:pt x="118" y="77"/>
                </a:cubicBezTo>
                <a:cubicBezTo>
                  <a:pt x="118" y="80"/>
                  <a:pt x="118" y="82"/>
                  <a:pt x="117" y="84"/>
                </a:cubicBezTo>
                <a:cubicBezTo>
                  <a:pt x="115" y="87"/>
                  <a:pt x="113" y="89"/>
                  <a:pt x="110" y="92"/>
                </a:cubicBezTo>
                <a:cubicBezTo>
                  <a:pt x="108" y="94"/>
                  <a:pt x="106" y="96"/>
                  <a:pt x="105" y="97"/>
                </a:cubicBezTo>
                <a:cubicBezTo>
                  <a:pt x="103" y="99"/>
                  <a:pt x="102" y="101"/>
                  <a:pt x="101" y="103"/>
                </a:cubicBezTo>
                <a:cubicBezTo>
                  <a:pt x="100" y="105"/>
                  <a:pt x="99" y="107"/>
                  <a:pt x="99" y="109"/>
                </a:cubicBezTo>
                <a:cubicBezTo>
                  <a:pt x="98" y="111"/>
                  <a:pt x="98" y="114"/>
                  <a:pt x="98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1" y="115"/>
                  <a:pt x="111" y="113"/>
                  <a:pt x="111" y="111"/>
                </a:cubicBezTo>
                <a:cubicBezTo>
                  <a:pt x="111" y="110"/>
                  <a:pt x="111" y="109"/>
                  <a:pt x="112" y="108"/>
                </a:cubicBezTo>
                <a:cubicBezTo>
                  <a:pt x="112" y="108"/>
                  <a:pt x="112" y="107"/>
                  <a:pt x="114" y="106"/>
                </a:cubicBezTo>
                <a:cubicBezTo>
                  <a:pt x="115" y="105"/>
                  <a:pt x="117" y="103"/>
                  <a:pt x="119" y="101"/>
                </a:cubicBezTo>
                <a:cubicBezTo>
                  <a:pt x="122" y="98"/>
                  <a:pt x="125" y="94"/>
                  <a:pt x="127" y="91"/>
                </a:cubicBezTo>
                <a:cubicBezTo>
                  <a:pt x="130" y="87"/>
                  <a:pt x="131" y="82"/>
                  <a:pt x="131" y="77"/>
                </a:cubicBezTo>
                <a:cubicBezTo>
                  <a:pt x="131" y="73"/>
                  <a:pt x="130" y="69"/>
                  <a:pt x="129" y="65"/>
                </a:cubicBezTo>
                <a:cubicBezTo>
                  <a:pt x="127" y="62"/>
                  <a:pt x="125" y="59"/>
                  <a:pt x="122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05;p80"/>
          <p:cNvSpPr/>
          <p:nvPr/>
        </p:nvSpPr>
        <p:spPr>
          <a:xfrm>
            <a:off x="304959" y="4773604"/>
            <a:ext cx="522665" cy="504000"/>
          </a:xfrm>
          <a:custGeom>
            <a:avLst/>
            <a:gdLst/>
            <a:ahLst/>
            <a:cxnLst/>
            <a:rect l="l" t="t" r="r" b="b"/>
            <a:pathLst>
              <a:path w="200" h="194" extrusionOk="0">
                <a:moveTo>
                  <a:pt x="130" y="0"/>
                </a:moveTo>
                <a:cubicBezTo>
                  <a:pt x="128" y="0"/>
                  <a:pt x="125" y="0"/>
                  <a:pt x="124" y="2"/>
                </a:cubicBezTo>
                <a:cubicBezTo>
                  <a:pt x="110" y="16"/>
                  <a:pt x="110" y="16"/>
                  <a:pt x="110" y="16"/>
                </a:cubicBezTo>
                <a:cubicBezTo>
                  <a:pt x="107" y="16"/>
                  <a:pt x="104" y="15"/>
                  <a:pt x="100" y="15"/>
                </a:cubicBezTo>
                <a:cubicBezTo>
                  <a:pt x="96" y="15"/>
                  <a:pt x="93" y="16"/>
                  <a:pt x="90" y="16"/>
                </a:cubicBezTo>
                <a:cubicBezTo>
                  <a:pt x="76" y="2"/>
                  <a:pt x="76" y="2"/>
                  <a:pt x="76" y="2"/>
                </a:cubicBezTo>
                <a:cubicBezTo>
                  <a:pt x="75" y="0"/>
                  <a:pt x="72" y="0"/>
                  <a:pt x="70" y="0"/>
                </a:cubicBezTo>
                <a:cubicBezTo>
                  <a:pt x="69" y="0"/>
                  <a:pt x="67" y="0"/>
                  <a:pt x="66" y="1"/>
                </a:cubicBezTo>
                <a:cubicBezTo>
                  <a:pt x="34" y="19"/>
                  <a:pt x="34" y="19"/>
                  <a:pt x="34" y="19"/>
                </a:cubicBezTo>
                <a:cubicBezTo>
                  <a:pt x="31" y="21"/>
                  <a:pt x="29" y="25"/>
                  <a:pt x="30" y="29"/>
                </a:cubicBezTo>
                <a:cubicBezTo>
                  <a:pt x="35" y="47"/>
                  <a:pt x="35" y="47"/>
                  <a:pt x="35" y="47"/>
                </a:cubicBezTo>
                <a:cubicBezTo>
                  <a:pt x="31" y="53"/>
                  <a:pt x="28" y="59"/>
                  <a:pt x="25" y="65"/>
                </a:cubicBezTo>
                <a:cubicBezTo>
                  <a:pt x="6" y="70"/>
                  <a:pt x="6" y="70"/>
                  <a:pt x="6" y="70"/>
                </a:cubicBezTo>
                <a:cubicBezTo>
                  <a:pt x="3" y="71"/>
                  <a:pt x="0" y="74"/>
                  <a:pt x="0" y="78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9"/>
                  <a:pt x="3" y="122"/>
                  <a:pt x="6" y="123"/>
                </a:cubicBezTo>
                <a:cubicBezTo>
                  <a:pt x="25" y="128"/>
                  <a:pt x="25" y="128"/>
                  <a:pt x="25" y="128"/>
                </a:cubicBezTo>
                <a:cubicBezTo>
                  <a:pt x="28" y="134"/>
                  <a:pt x="31" y="140"/>
                  <a:pt x="35" y="146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29" y="168"/>
                  <a:pt x="31" y="172"/>
                  <a:pt x="34" y="174"/>
                </a:cubicBezTo>
                <a:cubicBezTo>
                  <a:pt x="66" y="192"/>
                  <a:pt x="66" y="192"/>
                  <a:pt x="66" y="192"/>
                </a:cubicBezTo>
                <a:cubicBezTo>
                  <a:pt x="67" y="193"/>
                  <a:pt x="69" y="194"/>
                  <a:pt x="70" y="194"/>
                </a:cubicBezTo>
                <a:cubicBezTo>
                  <a:pt x="72" y="194"/>
                  <a:pt x="75" y="193"/>
                  <a:pt x="76" y="191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3" y="177"/>
                  <a:pt x="96" y="178"/>
                  <a:pt x="100" y="178"/>
                </a:cubicBezTo>
                <a:cubicBezTo>
                  <a:pt x="104" y="178"/>
                  <a:pt x="107" y="177"/>
                  <a:pt x="110" y="177"/>
                </a:cubicBezTo>
                <a:cubicBezTo>
                  <a:pt x="124" y="191"/>
                  <a:pt x="124" y="191"/>
                  <a:pt x="124" y="191"/>
                </a:cubicBezTo>
                <a:cubicBezTo>
                  <a:pt x="125" y="193"/>
                  <a:pt x="128" y="194"/>
                  <a:pt x="130" y="194"/>
                </a:cubicBezTo>
                <a:cubicBezTo>
                  <a:pt x="131" y="194"/>
                  <a:pt x="133" y="193"/>
                  <a:pt x="134" y="192"/>
                </a:cubicBezTo>
                <a:cubicBezTo>
                  <a:pt x="166" y="174"/>
                  <a:pt x="166" y="174"/>
                  <a:pt x="166" y="174"/>
                </a:cubicBezTo>
                <a:cubicBezTo>
                  <a:pt x="169" y="172"/>
                  <a:pt x="171" y="168"/>
                  <a:pt x="170" y="164"/>
                </a:cubicBezTo>
                <a:cubicBezTo>
                  <a:pt x="165" y="146"/>
                  <a:pt x="165" y="146"/>
                  <a:pt x="165" y="146"/>
                </a:cubicBezTo>
                <a:cubicBezTo>
                  <a:pt x="169" y="140"/>
                  <a:pt x="172" y="134"/>
                  <a:pt x="175" y="128"/>
                </a:cubicBezTo>
                <a:cubicBezTo>
                  <a:pt x="194" y="123"/>
                  <a:pt x="194" y="123"/>
                  <a:pt x="194" y="123"/>
                </a:cubicBezTo>
                <a:cubicBezTo>
                  <a:pt x="197" y="122"/>
                  <a:pt x="200" y="119"/>
                  <a:pt x="200" y="115"/>
                </a:cubicBezTo>
                <a:cubicBezTo>
                  <a:pt x="200" y="78"/>
                  <a:pt x="200" y="78"/>
                  <a:pt x="200" y="78"/>
                </a:cubicBezTo>
                <a:cubicBezTo>
                  <a:pt x="200" y="74"/>
                  <a:pt x="197" y="71"/>
                  <a:pt x="194" y="70"/>
                </a:cubicBezTo>
                <a:cubicBezTo>
                  <a:pt x="175" y="65"/>
                  <a:pt x="175" y="65"/>
                  <a:pt x="175" y="65"/>
                </a:cubicBezTo>
                <a:cubicBezTo>
                  <a:pt x="172" y="59"/>
                  <a:pt x="169" y="53"/>
                  <a:pt x="165" y="47"/>
                </a:cubicBezTo>
                <a:cubicBezTo>
                  <a:pt x="170" y="29"/>
                  <a:pt x="170" y="29"/>
                  <a:pt x="170" y="29"/>
                </a:cubicBezTo>
                <a:cubicBezTo>
                  <a:pt x="171" y="25"/>
                  <a:pt x="169" y="21"/>
                  <a:pt x="166" y="19"/>
                </a:cubicBezTo>
                <a:cubicBezTo>
                  <a:pt x="134" y="1"/>
                  <a:pt x="134" y="1"/>
                  <a:pt x="134" y="1"/>
                </a:cubicBezTo>
                <a:cubicBezTo>
                  <a:pt x="133" y="0"/>
                  <a:pt x="131" y="0"/>
                  <a:pt x="130" y="0"/>
                </a:cubicBezTo>
                <a:close/>
                <a:moveTo>
                  <a:pt x="131" y="13"/>
                </a:moveTo>
                <a:cubicBezTo>
                  <a:pt x="157" y="28"/>
                  <a:pt x="157" y="28"/>
                  <a:pt x="157" y="28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1" y="50"/>
                  <a:pt x="151" y="50"/>
                  <a:pt x="151" y="50"/>
                </a:cubicBezTo>
                <a:cubicBezTo>
                  <a:pt x="155" y="55"/>
                  <a:pt x="155" y="55"/>
                  <a:pt x="155" y="55"/>
                </a:cubicBezTo>
                <a:cubicBezTo>
                  <a:pt x="158" y="60"/>
                  <a:pt x="161" y="65"/>
                  <a:pt x="163" y="70"/>
                </a:cubicBezTo>
                <a:cubicBezTo>
                  <a:pt x="166" y="76"/>
                  <a:pt x="166" y="76"/>
                  <a:pt x="166" y="76"/>
                </a:cubicBezTo>
                <a:cubicBezTo>
                  <a:pt x="172" y="77"/>
                  <a:pt x="172" y="77"/>
                  <a:pt x="172" y="77"/>
                </a:cubicBezTo>
                <a:cubicBezTo>
                  <a:pt x="188" y="81"/>
                  <a:pt x="188" y="81"/>
                  <a:pt x="188" y="81"/>
                </a:cubicBezTo>
                <a:cubicBezTo>
                  <a:pt x="188" y="112"/>
                  <a:pt x="188" y="112"/>
                  <a:pt x="188" y="112"/>
                </a:cubicBezTo>
                <a:cubicBezTo>
                  <a:pt x="172" y="116"/>
                  <a:pt x="172" y="116"/>
                  <a:pt x="172" y="116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61" y="128"/>
                  <a:pt x="158" y="133"/>
                  <a:pt x="155" y="138"/>
                </a:cubicBezTo>
                <a:cubicBezTo>
                  <a:pt x="151" y="143"/>
                  <a:pt x="151" y="143"/>
                  <a:pt x="151" y="143"/>
                </a:cubicBezTo>
                <a:cubicBezTo>
                  <a:pt x="152" y="149"/>
                  <a:pt x="152" y="149"/>
                  <a:pt x="152" y="149"/>
                </a:cubicBezTo>
                <a:cubicBezTo>
                  <a:pt x="157" y="165"/>
                  <a:pt x="157" y="165"/>
                  <a:pt x="157" y="165"/>
                </a:cubicBezTo>
                <a:cubicBezTo>
                  <a:pt x="131" y="180"/>
                  <a:pt x="131" y="180"/>
                  <a:pt x="131" y="180"/>
                </a:cubicBezTo>
                <a:cubicBezTo>
                  <a:pt x="119" y="168"/>
                  <a:pt x="119" y="168"/>
                  <a:pt x="119" y="168"/>
                </a:cubicBezTo>
                <a:cubicBezTo>
                  <a:pt x="115" y="164"/>
                  <a:pt x="115" y="164"/>
                  <a:pt x="115" y="164"/>
                </a:cubicBezTo>
                <a:cubicBezTo>
                  <a:pt x="109" y="165"/>
                  <a:pt x="109" y="165"/>
                  <a:pt x="109" y="165"/>
                </a:cubicBezTo>
                <a:cubicBezTo>
                  <a:pt x="105" y="165"/>
                  <a:pt x="103" y="165"/>
                  <a:pt x="100" y="165"/>
                </a:cubicBezTo>
                <a:cubicBezTo>
                  <a:pt x="97" y="165"/>
                  <a:pt x="95" y="165"/>
                  <a:pt x="91" y="165"/>
                </a:cubicBezTo>
                <a:cubicBezTo>
                  <a:pt x="85" y="164"/>
                  <a:pt x="85" y="164"/>
                  <a:pt x="85" y="164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69" y="180"/>
                  <a:pt x="69" y="180"/>
                  <a:pt x="69" y="180"/>
                </a:cubicBezTo>
                <a:cubicBezTo>
                  <a:pt x="43" y="165"/>
                  <a:pt x="43" y="165"/>
                  <a:pt x="43" y="165"/>
                </a:cubicBezTo>
                <a:cubicBezTo>
                  <a:pt x="47" y="149"/>
                  <a:pt x="47" y="149"/>
                  <a:pt x="47" y="149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45" y="138"/>
                  <a:pt x="45" y="138"/>
                  <a:pt x="45" y="138"/>
                </a:cubicBezTo>
                <a:cubicBezTo>
                  <a:pt x="42" y="133"/>
                  <a:pt x="39" y="128"/>
                  <a:pt x="37" y="123"/>
                </a:cubicBezTo>
                <a:cubicBezTo>
                  <a:pt x="34" y="117"/>
                  <a:pt x="34" y="117"/>
                  <a:pt x="34" y="117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81"/>
                  <a:pt x="12" y="81"/>
                  <a:pt x="12" y="81"/>
                </a:cubicBezTo>
                <a:cubicBezTo>
                  <a:pt x="28" y="77"/>
                  <a:pt x="28" y="77"/>
                  <a:pt x="28" y="77"/>
                </a:cubicBezTo>
                <a:cubicBezTo>
                  <a:pt x="34" y="76"/>
                  <a:pt x="34" y="76"/>
                  <a:pt x="34" y="76"/>
                </a:cubicBezTo>
                <a:cubicBezTo>
                  <a:pt x="37" y="70"/>
                  <a:pt x="37" y="70"/>
                  <a:pt x="37" y="70"/>
                </a:cubicBezTo>
                <a:cubicBezTo>
                  <a:pt x="39" y="65"/>
                  <a:pt x="42" y="60"/>
                  <a:pt x="45" y="55"/>
                </a:cubicBezTo>
                <a:cubicBezTo>
                  <a:pt x="49" y="50"/>
                  <a:pt x="49" y="50"/>
                  <a:pt x="49" y="50"/>
                </a:cubicBezTo>
                <a:cubicBezTo>
                  <a:pt x="47" y="44"/>
                  <a:pt x="47" y="44"/>
                  <a:pt x="47" y="44"/>
                </a:cubicBezTo>
                <a:cubicBezTo>
                  <a:pt x="43" y="28"/>
                  <a:pt x="43" y="28"/>
                  <a:pt x="43" y="28"/>
                </a:cubicBezTo>
                <a:cubicBezTo>
                  <a:pt x="69" y="13"/>
                  <a:pt x="69" y="13"/>
                  <a:pt x="69" y="13"/>
                </a:cubicBezTo>
                <a:cubicBezTo>
                  <a:pt x="81" y="25"/>
                  <a:pt x="81" y="25"/>
                  <a:pt x="81" y="25"/>
                </a:cubicBezTo>
                <a:cubicBezTo>
                  <a:pt x="85" y="29"/>
                  <a:pt x="85" y="29"/>
                  <a:pt x="85" y="29"/>
                </a:cubicBezTo>
                <a:cubicBezTo>
                  <a:pt x="91" y="28"/>
                  <a:pt x="91" y="28"/>
                  <a:pt x="91" y="28"/>
                </a:cubicBezTo>
                <a:cubicBezTo>
                  <a:pt x="95" y="28"/>
                  <a:pt x="97" y="28"/>
                  <a:pt x="100" y="28"/>
                </a:cubicBezTo>
                <a:cubicBezTo>
                  <a:pt x="103" y="28"/>
                  <a:pt x="105" y="28"/>
                  <a:pt x="109" y="28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5"/>
                  <a:pt x="119" y="25"/>
                  <a:pt x="119" y="25"/>
                </a:cubicBezTo>
                <a:lnTo>
                  <a:pt x="131" y="13"/>
                </a:lnTo>
                <a:close/>
                <a:moveTo>
                  <a:pt x="100" y="128"/>
                </a:moveTo>
                <a:cubicBezTo>
                  <a:pt x="83" y="128"/>
                  <a:pt x="69" y="114"/>
                  <a:pt x="69" y="97"/>
                </a:cubicBezTo>
                <a:cubicBezTo>
                  <a:pt x="69" y="79"/>
                  <a:pt x="83" y="65"/>
                  <a:pt x="100" y="65"/>
                </a:cubicBezTo>
                <a:cubicBezTo>
                  <a:pt x="117" y="65"/>
                  <a:pt x="131" y="79"/>
                  <a:pt x="131" y="97"/>
                </a:cubicBezTo>
                <a:cubicBezTo>
                  <a:pt x="131" y="114"/>
                  <a:pt x="117" y="128"/>
                  <a:pt x="100" y="128"/>
                </a:cubicBezTo>
                <a:close/>
                <a:moveTo>
                  <a:pt x="100" y="78"/>
                </a:moveTo>
                <a:cubicBezTo>
                  <a:pt x="90" y="78"/>
                  <a:pt x="81" y="86"/>
                  <a:pt x="81" y="97"/>
                </a:cubicBezTo>
                <a:cubicBezTo>
                  <a:pt x="81" y="107"/>
                  <a:pt x="90" y="115"/>
                  <a:pt x="100" y="115"/>
                </a:cubicBezTo>
                <a:cubicBezTo>
                  <a:pt x="110" y="115"/>
                  <a:pt x="119" y="107"/>
                  <a:pt x="119" y="97"/>
                </a:cubicBezTo>
                <a:cubicBezTo>
                  <a:pt x="119" y="86"/>
                  <a:pt x="110" y="78"/>
                  <a:pt x="100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09E071-3E2C-4484-9F5A-C91D9953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76" y="26126"/>
            <a:ext cx="7422274" cy="1080000"/>
          </a:xfrm>
        </p:spPr>
        <p:txBody>
          <a:bodyPr numCol="1">
            <a:normAutofit/>
          </a:bodyPr>
          <a:lstStyle/>
          <a:p>
            <a:r>
              <a:rPr lang="nl-BE" altLang="nl-BE" b="1" dirty="0"/>
              <a:t>Context</a:t>
            </a:r>
          </a:p>
        </p:txBody>
      </p:sp>
      <p:sp>
        <p:nvSpPr>
          <p:cNvPr id="19" name="Google Shape;498;p80"/>
          <p:cNvSpPr txBox="1">
            <a:spLocks/>
          </p:cNvSpPr>
          <p:nvPr/>
        </p:nvSpPr>
        <p:spPr>
          <a:xfrm>
            <a:off x="1108988" y="4012479"/>
            <a:ext cx="7390449" cy="21772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252000" rIns="378000" bIns="91425" numCol="1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spcBef>
                <a:spcPts val="0"/>
              </a:spcBef>
              <a:buSzPts val="1600"/>
              <a:buNone/>
            </a:pPr>
            <a:r>
              <a:rPr lang="en-GB" sz="1800" b="1" dirty="0">
                <a:latin typeface="+mj-lt"/>
              </a:rPr>
              <a:t>SOLUTION </a:t>
            </a:r>
            <a:r>
              <a:rPr lang="en-GB" sz="1800" dirty="0">
                <a:latin typeface="+mj-lt"/>
              </a:rPr>
              <a:t>is to bring together </a:t>
            </a:r>
            <a:r>
              <a:rPr lang="en-GB" sz="1800" b="1" dirty="0">
                <a:latin typeface="+mj-lt"/>
              </a:rPr>
              <a:t>stakeholders </a:t>
            </a:r>
            <a:r>
              <a:rPr lang="en-GB" sz="1800" dirty="0">
                <a:latin typeface="+mj-lt"/>
              </a:rPr>
              <a:t>to build on </a:t>
            </a:r>
            <a:r>
              <a:rPr lang="en-GB" sz="1800" b="1" dirty="0">
                <a:latin typeface="+mj-lt"/>
              </a:rPr>
              <a:t>existing approaches </a:t>
            </a:r>
            <a:r>
              <a:rPr lang="en-GB" sz="1800" dirty="0">
                <a:latin typeface="+mj-lt"/>
              </a:rPr>
              <a:t>and</a:t>
            </a:r>
            <a:r>
              <a:rPr lang="en-GB" sz="1800" b="1" dirty="0">
                <a:latin typeface="+mj-lt"/>
              </a:rPr>
              <a:t> expertise</a:t>
            </a:r>
            <a:endParaRPr lang="en-GB" sz="1800" dirty="0">
              <a:latin typeface="+mj-lt"/>
            </a:endParaRPr>
          </a:p>
          <a:p>
            <a:pPr marL="457200" indent="-330200" algn="just">
              <a:spcBef>
                <a:spcPts val="600"/>
              </a:spcBef>
              <a:buSzPts val="1600"/>
              <a:buFontTx/>
              <a:buChar char="•"/>
            </a:pPr>
            <a:r>
              <a:rPr lang="en-GB" sz="1400" dirty="0">
                <a:latin typeface="+mj-lt"/>
              </a:rPr>
              <a:t>Set of </a:t>
            </a:r>
            <a:r>
              <a:rPr lang="en-GB" sz="1400" b="1" dirty="0">
                <a:latin typeface="+mj-lt"/>
              </a:rPr>
              <a:t>core assessment criteria</a:t>
            </a:r>
            <a:r>
              <a:rPr lang="en-GB" sz="1400" dirty="0">
                <a:latin typeface="+mj-lt"/>
              </a:rPr>
              <a:t> for FAIRness</a:t>
            </a:r>
          </a:p>
          <a:p>
            <a:pPr marL="457200" indent="-330200" algn="just">
              <a:spcBef>
                <a:spcPts val="0"/>
              </a:spcBef>
              <a:buSzPts val="1600"/>
              <a:buFontTx/>
              <a:buChar char="•"/>
            </a:pPr>
            <a:r>
              <a:rPr lang="en-GB" sz="1400" dirty="0">
                <a:latin typeface="+mj-lt"/>
              </a:rPr>
              <a:t>FAIR </a:t>
            </a:r>
            <a:r>
              <a:rPr lang="en-GB" sz="1400" b="1" dirty="0">
                <a:latin typeface="+mj-lt"/>
              </a:rPr>
              <a:t>data maturity model &amp; toolset</a:t>
            </a:r>
          </a:p>
          <a:p>
            <a:pPr marL="457200" indent="-330200" algn="just">
              <a:spcBef>
                <a:spcPts val="0"/>
              </a:spcBef>
              <a:buSzPts val="1600"/>
              <a:buFontTx/>
              <a:buChar char="•"/>
            </a:pPr>
            <a:r>
              <a:rPr lang="en-GB" sz="1400" dirty="0">
                <a:latin typeface="+mj-lt"/>
              </a:rPr>
              <a:t>FAIR data </a:t>
            </a:r>
            <a:r>
              <a:rPr lang="en-GB" sz="1400" b="1" dirty="0">
                <a:latin typeface="+mj-lt"/>
              </a:rPr>
              <a:t>checklist</a:t>
            </a:r>
          </a:p>
          <a:p>
            <a:pPr marL="457200" indent="-330200" algn="just">
              <a:spcBef>
                <a:spcPts val="0"/>
              </a:spcBef>
              <a:buSzPts val="1600"/>
              <a:buFontTx/>
              <a:buChar char="•"/>
            </a:pPr>
            <a:r>
              <a:rPr lang="en-GB" sz="1400" dirty="0">
                <a:latin typeface="+mj-lt"/>
              </a:rPr>
              <a:t>RDA recommendation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FontTx/>
              <a:buNone/>
            </a:pPr>
            <a:br>
              <a:rPr lang="en-GB" sz="1600" dirty="0">
                <a:solidFill>
                  <a:srgbClr val="000000"/>
                </a:solidFill>
                <a:latin typeface="+mj-lt"/>
              </a:rPr>
            </a:br>
            <a:r>
              <a:rPr lang="en-GB" sz="1600" dirty="0">
                <a:solidFill>
                  <a:srgbClr val="000000"/>
                </a:solidFill>
                <a:latin typeface="+mj-lt"/>
              </a:rPr>
              <a:t>Join the </a:t>
            </a:r>
            <a:r>
              <a:rPr lang="en-GB" sz="1600" b="1" dirty="0">
                <a:solidFill>
                  <a:srgbClr val="000000"/>
                </a:solidFill>
                <a:latin typeface="+mj-lt"/>
              </a:rPr>
              <a:t>RDA 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Working Group: </a:t>
            </a:r>
            <a:r>
              <a:rPr lang="en-GB" sz="1600" u="sng" dirty="0">
                <a:solidFill>
                  <a:srgbClr val="000000"/>
                </a:solidFill>
                <a:latin typeface="+mj-lt"/>
                <a:hlinkClick r:id="rId4"/>
              </a:rPr>
              <a:t>RDA WG web page</a:t>
            </a:r>
            <a:r>
              <a:rPr lang="en-GB" sz="1600" dirty="0">
                <a:solidFill>
                  <a:srgbClr val="000000"/>
                </a:solidFill>
                <a:uFill>
                  <a:noFill/>
                </a:uFill>
                <a:latin typeface="+mj-lt"/>
                <a:hlinkClick r:id="rId4"/>
              </a:rPr>
              <a:t> </a:t>
            </a:r>
            <a:r>
              <a:rPr lang="en-GB" sz="1600" dirty="0">
                <a:solidFill>
                  <a:srgbClr val="000000"/>
                </a:solidFill>
                <a:latin typeface="+mj-lt"/>
              </a:rPr>
              <a:t>| </a:t>
            </a:r>
            <a:r>
              <a:rPr lang="en-GB" sz="1600" u="sng" dirty="0">
                <a:solidFill>
                  <a:srgbClr val="000000"/>
                </a:solidFill>
                <a:latin typeface="+mj-lt"/>
                <a:hlinkClick r:id="rId5"/>
              </a:rPr>
              <a:t>GitHub</a:t>
            </a:r>
            <a:endParaRPr lang="en-GB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94798F12-0837-4954-9EB6-5EAD75F2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 numCol="1"/>
          <a:lstStyle/>
          <a:p>
            <a:r>
              <a:rPr lang="en-GB" altLang="en-GB" dirty="0"/>
              <a:t>2019-09-17</a:t>
            </a:r>
          </a:p>
        </p:txBody>
      </p:sp>
    </p:spTree>
    <p:extLst>
      <p:ext uri="{BB962C8B-B14F-4D97-AF65-F5344CB8AC3E}">
        <p14:creationId xmlns:p14="http://schemas.microsoft.com/office/powerpoint/2010/main" val="97640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6" y="0"/>
            <a:ext cx="7422274" cy="1080000"/>
          </a:xfrm>
        </p:spPr>
        <p:txBody>
          <a:bodyPr numCol="1"/>
          <a:lstStyle/>
          <a:p>
            <a:r>
              <a:rPr lang="en-GB" altLang="en-GB" b="1" dirty="0"/>
              <a:t>Objectives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 dirty="0" err="1"/>
              <a:t>www.rd-alliance.org</a:t>
            </a:r>
            <a:r>
              <a:rPr lang="it-IT" altLang="it-IT" dirty="0"/>
              <a:t> -  @</a:t>
            </a:r>
            <a:r>
              <a:rPr lang="it-IT" altLang="it-IT" dirty="0" err="1"/>
              <a:t>resdatall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789B-3FBF-4AF5-A5C2-074B78B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3</a:t>
            </a:fld>
            <a:endParaRPr lang="it-IT" altLang="it-IT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ECDD3F5-FF75-4714-B453-FE844AA1FBAB}"/>
              </a:ext>
            </a:extLst>
          </p:cNvPr>
          <p:cNvSpPr/>
          <p:nvPr/>
        </p:nvSpPr>
        <p:spPr>
          <a:xfrm>
            <a:off x="1099813" y="4995863"/>
            <a:ext cx="7422274" cy="180000"/>
          </a:xfrm>
          <a:prstGeom prst="homePlat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14A4C79-642E-4A4F-BFD7-005C1EE65662}"/>
              </a:ext>
            </a:extLst>
          </p:cNvPr>
          <p:cNvSpPr/>
          <p:nvPr/>
        </p:nvSpPr>
        <p:spPr>
          <a:xfrm>
            <a:off x="6045750" y="5906451"/>
            <a:ext cx="2469600" cy="18000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FB05E13-E049-4CCE-93EE-E26CDF288628}"/>
              </a:ext>
            </a:extLst>
          </p:cNvPr>
          <p:cNvSpPr/>
          <p:nvPr/>
        </p:nvSpPr>
        <p:spPr>
          <a:xfrm>
            <a:off x="7280550" y="6134100"/>
            <a:ext cx="1234800" cy="180000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55584387-8893-48FD-91E2-CF3B25BDB22A}"/>
              </a:ext>
            </a:extLst>
          </p:cNvPr>
          <p:cNvSpPr/>
          <p:nvPr/>
        </p:nvSpPr>
        <p:spPr>
          <a:xfrm>
            <a:off x="4810950" y="5678804"/>
            <a:ext cx="3704400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630D545-C7F3-4EFC-8A5B-B3691D83DB6C}"/>
              </a:ext>
            </a:extLst>
          </p:cNvPr>
          <p:cNvSpPr/>
          <p:nvPr/>
        </p:nvSpPr>
        <p:spPr>
          <a:xfrm>
            <a:off x="3576150" y="5451157"/>
            <a:ext cx="4939200" cy="180000"/>
          </a:xfrm>
          <a:prstGeom prst="homePlate">
            <a:avLst/>
          </a:prstGeom>
          <a:solidFill>
            <a:srgbClr val="6AA8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D7A44719-9A3C-405A-B438-038ECB9634B1}"/>
              </a:ext>
            </a:extLst>
          </p:cNvPr>
          <p:cNvSpPr/>
          <p:nvPr/>
        </p:nvSpPr>
        <p:spPr>
          <a:xfrm>
            <a:off x="2341350" y="5223510"/>
            <a:ext cx="6174000" cy="1800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690A6C-70EC-4485-8FB3-52A7081C92D8}"/>
              </a:ext>
            </a:extLst>
          </p:cNvPr>
          <p:cNvCxnSpPr>
            <a:cxnSpLocks/>
            <a:stCxn id="8" idx="1"/>
            <a:endCxn id="17" idx="1"/>
          </p:cNvCxnSpPr>
          <p:nvPr/>
        </p:nvCxnSpPr>
        <p:spPr>
          <a:xfrm flipV="1">
            <a:off x="1099813" y="1425271"/>
            <a:ext cx="0" cy="3660592"/>
          </a:xfrm>
          <a:prstGeom prst="line">
            <a:avLst/>
          </a:prstGeom>
          <a:ln>
            <a:solidFill>
              <a:srgbClr val="38572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B31683E-43EA-4B96-A3E8-82C2D097E87F}"/>
              </a:ext>
            </a:extLst>
          </p:cNvPr>
          <p:cNvSpPr txBox="1"/>
          <p:nvPr/>
        </p:nvSpPr>
        <p:spPr>
          <a:xfrm>
            <a:off x="1099813" y="1163661"/>
            <a:ext cx="7422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latin typeface="+mj-lt"/>
              </a:rPr>
              <a:t>Consider which aspects are to be evaluated in order to determine FAIRness </a:t>
            </a:r>
            <a:r>
              <a:rPr lang="en-GB" sz="1400" dirty="0">
                <a:latin typeface="+mj-lt"/>
              </a:rPr>
              <a:t>by decomposing FAIR principles into smaller units (indicators) based on existing evaluation approaches</a:t>
            </a:r>
            <a:r>
              <a:rPr lang="nl-BE" sz="1400" dirty="0">
                <a:latin typeface="+mj-lt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E86614-BB48-4F3B-A732-19F651AE0419}"/>
              </a:ext>
            </a:extLst>
          </p:cNvPr>
          <p:cNvCxnSpPr>
            <a:cxnSpLocks/>
            <a:stCxn id="15" idx="1"/>
            <a:endCxn id="22" idx="1"/>
          </p:cNvCxnSpPr>
          <p:nvPr/>
        </p:nvCxnSpPr>
        <p:spPr>
          <a:xfrm flipH="1" flipV="1">
            <a:off x="2341349" y="2136680"/>
            <a:ext cx="1" cy="3176830"/>
          </a:xfrm>
          <a:prstGeom prst="line">
            <a:avLst/>
          </a:prstGeom>
          <a:ln>
            <a:solidFill>
              <a:srgbClr val="54823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82B4DFC-B9B2-4F4B-81F5-22DFFA11CCE5}"/>
              </a:ext>
            </a:extLst>
          </p:cNvPr>
          <p:cNvSpPr txBox="1"/>
          <p:nvPr/>
        </p:nvSpPr>
        <p:spPr>
          <a:xfrm>
            <a:off x="2341349" y="1767348"/>
            <a:ext cx="61807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latin typeface="+mj-lt"/>
              </a:rPr>
              <a:t>Identify the indicators that can serve as core criteria </a:t>
            </a:r>
            <a:r>
              <a:rPr lang="nl-BE" sz="1400" dirty="0">
                <a:latin typeface="+mj-lt"/>
              </a:rPr>
              <a:t>to</a:t>
            </a:r>
            <a:r>
              <a:rPr lang="nl-BE" sz="1400" b="1" dirty="0">
                <a:latin typeface="+mj-lt"/>
              </a:rPr>
              <a:t> assess the implementation level </a:t>
            </a:r>
            <a:r>
              <a:rPr lang="nl-BE" sz="1400" dirty="0">
                <a:latin typeface="+mj-lt"/>
              </a:rPr>
              <a:t>of the FAIR data principles and</a:t>
            </a:r>
            <a:r>
              <a:rPr lang="nl-BE" sz="1400" b="1" dirty="0">
                <a:latin typeface="+mj-lt"/>
              </a:rPr>
              <a:t> </a:t>
            </a:r>
            <a:r>
              <a:rPr lang="en-GB" sz="1400" b="1" dirty="0">
                <a:latin typeface="+mj-lt"/>
              </a:rPr>
              <a:t>allow comparisons </a:t>
            </a:r>
            <a:r>
              <a:rPr lang="en-GB" sz="1400" dirty="0">
                <a:latin typeface="+mj-lt"/>
              </a:rPr>
              <a:t>across existing and emerging evaluation approaches as well as across domain</a:t>
            </a:r>
            <a:endParaRPr lang="nl-BE" sz="1400" dirty="0">
              <a:latin typeface="+mj-lt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2D609F-9B5F-4FB8-91BE-7E584FCD2A21}"/>
              </a:ext>
            </a:extLst>
          </p:cNvPr>
          <p:cNvCxnSpPr>
            <a:cxnSpLocks/>
            <a:stCxn id="14" idx="1"/>
            <a:endCxn id="27" idx="1"/>
          </p:cNvCxnSpPr>
          <p:nvPr/>
        </p:nvCxnSpPr>
        <p:spPr>
          <a:xfrm flipV="1">
            <a:off x="3576150" y="2848089"/>
            <a:ext cx="0" cy="2693068"/>
          </a:xfrm>
          <a:prstGeom prst="line">
            <a:avLst/>
          </a:prstGeom>
          <a:ln>
            <a:solidFill>
              <a:srgbClr val="6AA84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C6ACE1-EFBF-4743-BC73-C7C0F3F96D96}"/>
              </a:ext>
            </a:extLst>
          </p:cNvPr>
          <p:cNvSpPr txBox="1"/>
          <p:nvPr/>
        </p:nvSpPr>
        <p:spPr>
          <a:xfrm>
            <a:off x="3576150" y="2586479"/>
            <a:ext cx="4939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+mj-lt"/>
              </a:rPr>
              <a:t>Propose guidelines and a checklist to help map evaluation approaches to the core criteria</a:t>
            </a:r>
            <a:endParaRPr lang="nl-BE" sz="1400" dirty="0">
              <a:latin typeface="+mj-lt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3DF793-4D0C-4362-A497-AECDBD3E5330}"/>
              </a:ext>
            </a:extLst>
          </p:cNvPr>
          <p:cNvCxnSpPr>
            <a:cxnSpLocks/>
            <a:stCxn id="13" idx="1"/>
            <a:endCxn id="38" idx="1"/>
          </p:cNvCxnSpPr>
          <p:nvPr/>
        </p:nvCxnSpPr>
        <p:spPr>
          <a:xfrm flipV="1">
            <a:off x="4810950" y="3451776"/>
            <a:ext cx="1" cy="2317028"/>
          </a:xfrm>
          <a:prstGeom prst="line">
            <a:avLst/>
          </a:prstGeom>
          <a:ln>
            <a:solidFill>
              <a:srgbClr val="A9D18E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6773AE-EE18-4CE8-92C9-1971117F25F1}"/>
              </a:ext>
            </a:extLst>
          </p:cNvPr>
          <p:cNvSpPr txBox="1"/>
          <p:nvPr/>
        </p:nvSpPr>
        <p:spPr>
          <a:xfrm>
            <a:off x="4810951" y="3190166"/>
            <a:ext cx="3704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+mj-lt"/>
              </a:rPr>
              <a:t>Test the core criteria by mapping to and from existing approaches</a:t>
            </a:r>
            <a:endParaRPr lang="nl-BE" sz="14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13414E-FA1D-42D0-AFCF-9037C16AEC4B}"/>
              </a:ext>
            </a:extLst>
          </p:cNvPr>
          <p:cNvSpPr txBox="1"/>
          <p:nvPr/>
        </p:nvSpPr>
        <p:spPr>
          <a:xfrm>
            <a:off x="2600328" y="3793853"/>
            <a:ext cx="3445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+mj-lt"/>
              </a:rPr>
              <a:t>Enable the development of automated tools for evaluation</a:t>
            </a:r>
            <a:endParaRPr lang="nl-BE" sz="1400" dirty="0"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639E00-FC5C-4CD0-9F66-777C6C2148E7}"/>
              </a:ext>
            </a:extLst>
          </p:cNvPr>
          <p:cNvCxnSpPr>
            <a:cxnSpLocks/>
            <a:stCxn id="11" idx="1"/>
            <a:endCxn id="43" idx="3"/>
          </p:cNvCxnSpPr>
          <p:nvPr/>
        </p:nvCxnSpPr>
        <p:spPr>
          <a:xfrm flipV="1">
            <a:off x="6045750" y="4055463"/>
            <a:ext cx="0" cy="1940988"/>
          </a:xfrm>
          <a:prstGeom prst="line">
            <a:avLst/>
          </a:prstGeom>
          <a:ln>
            <a:solidFill>
              <a:srgbClr val="C5E0B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4B97C53-8F17-4878-B595-7F52EC254931}"/>
              </a:ext>
            </a:extLst>
          </p:cNvPr>
          <p:cNvSpPr txBox="1"/>
          <p:nvPr/>
        </p:nvSpPr>
        <p:spPr>
          <a:xfrm>
            <a:off x="3826915" y="4397542"/>
            <a:ext cx="344542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latin typeface="+mj-lt"/>
              </a:rPr>
              <a:t>Update the core criteria based on feedback from implementation and testing</a:t>
            </a:r>
            <a:endParaRPr lang="nl-BE" sz="1400" dirty="0">
              <a:latin typeface="+mj-lt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2A108E-1D8C-45CC-B73D-F5581648A2A9}"/>
              </a:ext>
            </a:extLst>
          </p:cNvPr>
          <p:cNvCxnSpPr>
            <a:cxnSpLocks/>
            <a:stCxn id="12" idx="1"/>
            <a:endCxn id="49" idx="3"/>
          </p:cNvCxnSpPr>
          <p:nvPr/>
        </p:nvCxnSpPr>
        <p:spPr>
          <a:xfrm flipH="1" flipV="1">
            <a:off x="7272337" y="4659152"/>
            <a:ext cx="8213" cy="1564948"/>
          </a:xfrm>
          <a:prstGeom prst="line">
            <a:avLst/>
          </a:prstGeom>
          <a:ln>
            <a:solidFill>
              <a:srgbClr val="E2F0D9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egnaposto data 3">
            <a:extLst>
              <a:ext uri="{FF2B5EF4-FFF2-40B4-BE49-F238E27FC236}">
                <a16:creationId xmlns:a16="http://schemas.microsoft.com/office/drawing/2014/main" id="{2AE96FB9-9616-4D7B-B10C-8F19B21DD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 numCol="1"/>
          <a:lstStyle/>
          <a:p>
            <a:r>
              <a:rPr lang="en-GB" altLang="en-GB" dirty="0"/>
              <a:t>2019-09-17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4AA75D-AB66-4A07-B42E-48B89C7FF77F}"/>
              </a:ext>
            </a:extLst>
          </p:cNvPr>
          <p:cNvCxnSpPr>
            <a:cxnSpLocks/>
            <a:stCxn id="12" idx="3"/>
            <a:endCxn id="56" idx="3"/>
          </p:cNvCxnSpPr>
          <p:nvPr/>
        </p:nvCxnSpPr>
        <p:spPr>
          <a:xfrm flipH="1" flipV="1">
            <a:off x="8508610" y="870670"/>
            <a:ext cx="6740" cy="535343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24E842F-BBA5-432E-908F-D6263114029B}"/>
              </a:ext>
            </a:extLst>
          </p:cNvPr>
          <p:cNvSpPr/>
          <p:nvPr/>
        </p:nvSpPr>
        <p:spPr>
          <a:xfrm>
            <a:off x="5851135" y="696375"/>
            <a:ext cx="2657475" cy="34858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FAIR data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259826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076" y="0"/>
            <a:ext cx="7422274" cy="1080000"/>
          </a:xfrm>
        </p:spPr>
        <p:txBody>
          <a:bodyPr numCol="1"/>
          <a:lstStyle/>
          <a:p>
            <a:r>
              <a:rPr lang="en-GB" altLang="en-GB" b="1" dirty="0"/>
              <a:t>Scope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r>
              <a:rPr lang="it-IT" altLang="it-IT" dirty="0" err="1"/>
              <a:t>www.rd-alliance.org</a:t>
            </a:r>
            <a:r>
              <a:rPr lang="it-IT" altLang="it-IT" dirty="0"/>
              <a:t> -  @</a:t>
            </a:r>
            <a:r>
              <a:rPr lang="it-IT" altLang="it-IT" dirty="0" err="1"/>
              <a:t>resdatall</a:t>
            </a:r>
            <a:endParaRPr lang="it-IT" altLang="it-I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6789B-3FBF-4AF5-A5C2-074B78B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61BA5777-89E2-0C42-9BCE-298721AA9BBD}" type="slidenum">
              <a:rPr lang="it-IT" altLang="it-IT" smtClean="0"/>
              <a:t>4</a:t>
            </a:fld>
            <a:endParaRPr lang="it-IT" altLang="it-I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41CEA5-A858-410E-B7A8-D7B0C740D7C5}"/>
              </a:ext>
            </a:extLst>
          </p:cNvPr>
          <p:cNvSpPr txBox="1"/>
          <p:nvPr/>
        </p:nvSpPr>
        <p:spPr>
          <a:xfrm>
            <a:off x="1099813" y="1058886"/>
            <a:ext cx="7312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latin typeface="+mj-lt"/>
              </a:rPr>
              <a:t>BUT </a:t>
            </a:r>
            <a:r>
              <a:rPr lang="nl-BE" dirty="0">
                <a:latin typeface="+mj-lt"/>
              </a:rPr>
              <a:t>the Working Group does not have the purpose to 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9B795-0368-45CF-8F8D-31CF2D7AED98}"/>
              </a:ext>
            </a:extLst>
          </p:cNvPr>
          <p:cNvSpPr txBox="1"/>
          <p:nvPr/>
        </p:nvSpPr>
        <p:spPr>
          <a:xfrm>
            <a:off x="1571624" y="1971675"/>
            <a:ext cx="69437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Blip>
                <a:blip r:embed="rId3"/>
              </a:buBlip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develop yet-another-evaluation-method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: the core criteria are intended to provide a common ‘language’ across evaluation approaches, not to be applied directly to datasets.</a:t>
            </a:r>
          </a:p>
          <a:p>
            <a:pPr marL="285750" indent="-285750">
              <a:spcAft>
                <a:spcPts val="1800"/>
              </a:spcAft>
              <a:buBlip>
                <a:blip r:embed="rId3"/>
              </a:buBlip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define how the core criteria need to be evaluated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The exact way to evaluate data based on the core criteria is up to the owners of the evaluation approaches, taking into account the requirements of their community</a:t>
            </a:r>
          </a:p>
          <a:p>
            <a:pPr marL="285750" indent="-285750">
              <a:spcAft>
                <a:spcPts val="1800"/>
              </a:spcAft>
              <a:buBlip>
                <a:blip r:embed="rId3"/>
              </a:buBlip>
            </a:pPr>
            <a:r>
              <a:rPr lang="en-GB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revise and re-design the FAIR principles</a:t>
            </a:r>
            <a:endParaRPr lang="nl-BE" sz="1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6" name="Segnaposto data 3">
            <a:extLst>
              <a:ext uri="{FF2B5EF4-FFF2-40B4-BE49-F238E27FC236}">
                <a16:creationId xmlns:a16="http://schemas.microsoft.com/office/drawing/2014/main" id="{831DD46F-AB70-4131-98D2-6361D67C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 numCol="1"/>
          <a:lstStyle/>
          <a:p>
            <a:r>
              <a:rPr lang="en-GB" altLang="en-GB" dirty="0"/>
              <a:t>2019-09-17</a:t>
            </a:r>
          </a:p>
        </p:txBody>
      </p:sp>
    </p:spTree>
    <p:extLst>
      <p:ext uri="{BB962C8B-B14F-4D97-AF65-F5344CB8AC3E}">
        <p14:creationId xmlns:p14="http://schemas.microsoft.com/office/powerpoint/2010/main" val="1432392662"/>
      </p:ext>
    </p:extLst>
  </p:cSld>
  <p:clrMapOvr>
    <a:masterClrMapping/>
  </p:clrMapOvr>
</p:sld>
</file>

<file path=ppt/theme/theme1.xml><?xml version="1.0" encoding="utf-8"?>
<a:theme xmlns:a="http://schemas.openxmlformats.org/drawingml/2006/main" name="RDA_PPT_2017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DA_PPT_2017.potx" id="{4B07B317-A1C5-4306-AA47-6C84B350D8EC}" vid="{CBA11029-A05A-4E11-B413-1D50018DFB78}"/>
    </a:ext>
  </a:extLst>
</a:theme>
</file>

<file path=ppt/theme/theme2.xml><?xml version="1.0" encoding="utf-8"?>
<a:theme xmlns:a="http://schemas.openxmlformats.org/drawingml/2006/main" name="4_GOFAIR">
  <a:themeElements>
    <a:clrScheme name="GOFAIR">
      <a:dk1>
        <a:srgbClr val="4B4B4B"/>
      </a:dk1>
      <a:lt1>
        <a:srgbClr val="FFFFFF"/>
      </a:lt1>
      <a:dk2>
        <a:srgbClr val="1288E0"/>
      </a:dk2>
      <a:lt2>
        <a:srgbClr val="FFFFFF"/>
      </a:lt2>
      <a:accent1>
        <a:srgbClr val="00518E"/>
      </a:accent1>
      <a:accent2>
        <a:srgbClr val="EFC700"/>
      </a:accent2>
      <a:accent3>
        <a:srgbClr val="023333"/>
      </a:accent3>
      <a:accent4>
        <a:srgbClr val="D2D2D2"/>
      </a:accent4>
      <a:accent5>
        <a:srgbClr val="7D7D7D"/>
      </a:accent5>
      <a:accent6>
        <a:srgbClr val="80D7E3"/>
      </a:accent6>
      <a:hlink>
        <a:srgbClr val="4B4B4B"/>
      </a:hlink>
      <a:folHlink>
        <a:srgbClr val="004E54"/>
      </a:folHlink>
    </a:clrScheme>
    <a:fontScheme name="GOFAIR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algn="ctr" dir="2700000" dist="35921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algn="ctr" dir="2700000" dist="35921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  <a:txDef>
      <a:spPr>
        <a:noFill/>
        <a:ln w="9525">
          <a:noFill/>
          <a:miter lim="800000"/>
          <a:headEnd/>
          <a:tailEnd/>
        </a:ln>
        <a:effectLst/>
      </a:spPr>
      <a:bodyPr wrap="square" numCol="1" rtlCol="0">
        <a:noAutofit/>
      </a:bodyPr>
      <a:lstStyle>
        <a:defPPr>
          <a:defRPr sz="1800" kern="0" smtClean="0">
            <a:solidFill>
              <a:schemeClr val="accent5"/>
            </a:solidFill>
            <a:latin typeface="Tahoma" pitchFamily="34" charset="0"/>
            <a:ea typeface="Tahoma" pitchFamily="34" charset="0"/>
            <a:cs typeface="Tahoma" pitchFamily="34" charset="0"/>
          </a:defRPr>
        </a:defPPr>
      </a:lstStyle>
    </a:txDef>
  </a:objectDefaults>
  <a:extraClrSchemeLst>
    <a:extraClrScheme>
      <a:clrScheme name="Bold Stripes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ld Stripes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ld Stripes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OFAIR" id="{97C74A65-D9FF-492C-8F72-8DBC0874EE95}" vid="{A26A3135-552A-42A5-AF48-06393AFAB977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F661E3DE9C25499C21C40FDF902C8B" ma:contentTypeVersion="1" ma:contentTypeDescription="Create a new document." ma:contentTypeScope="" ma:versionID="1b68ea25bc605e38c2d03e877024c293">
  <xsd:schema xmlns:xsd="http://www.w3.org/2001/XMLSchema" xmlns:xs="http://www.w3.org/2001/XMLSchema" xmlns:p="http://schemas.microsoft.com/office/2006/metadata/properties" xmlns:ns2="ee290c57-2ef8-46a0-8529-ed69fb4a5f2c" targetNamespace="http://schemas.microsoft.com/office/2006/metadata/properties" ma:root="true" ma:fieldsID="3cf02698435ed336187c95b5e1c58beb" ns2:_="">
    <xsd:import namespace="ee290c57-2ef8-46a0-8529-ed69fb4a5f2c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290c57-2ef8-46a0-8529-ed69fb4a5f2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DFCD97-C76C-4398-9242-B8ABFD1905A8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ee290c57-2ef8-46a0-8529-ed69fb4a5f2c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B44F211-B684-46E8-AEE2-E7F9157159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290c57-2ef8-46a0-8529-ed69fb4a5f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ADC1A0-95D2-4900-AE0D-2463E27A66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RDA_PPT_2017</Template>
  <TotalTime>18047</TotalTime>
  <Words>297</Words>
  <Application>Microsoft Office PowerPoint</Application>
  <PresentationFormat>On-screen Show (4:3)</PresentationFormat>
  <Paragraphs>45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Asap</vt:lpstr>
      <vt:lpstr>Calibri</vt:lpstr>
      <vt:lpstr>Calibri Light</vt:lpstr>
      <vt:lpstr>Calibri Light</vt:lpstr>
      <vt:lpstr>Century Gothic</vt:lpstr>
      <vt:lpstr>Tahoma</vt:lpstr>
      <vt:lpstr>Times</vt:lpstr>
      <vt:lpstr>Trebuchet MS</vt:lpstr>
      <vt:lpstr>Wingdings</vt:lpstr>
      <vt:lpstr>RDA_PPT_2017</vt:lpstr>
      <vt:lpstr>4_GOFAIR</vt:lpstr>
      <vt:lpstr>FAIR Data Maturity Model</vt:lpstr>
      <vt:lpstr>Context</vt:lpstr>
      <vt:lpstr>Objectives</vt:lpstr>
      <vt:lpstr>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Data Maturity Model online meeting #1</dc:title>
  <dc:creator>Timea;christophe.bahim@pwc.com;makx@makxdekkers.com;brecht.wyns@pwc.com</dc:creator>
  <cp:lastModifiedBy>Christophe Bahim</cp:lastModifiedBy>
  <cp:revision>604</cp:revision>
  <dcterms:created xsi:type="dcterms:W3CDTF">2017-04-26T12:46:54Z</dcterms:created>
  <dcterms:modified xsi:type="dcterms:W3CDTF">2019-09-18T08:08:46Z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0x01010008F661E3DE9C25499C21C40FDF902C8B</vt:lpwstr>
  </property>
</Properties>
</file>